
<file path=[Content_Types].xml><?xml version="1.0" encoding="utf-8"?>
<Types xmlns="http://schemas.openxmlformats.org/package/2006/content-types">
  <Default Extension="bin" ContentType="application/vnd.openxmlformats-officedocument.oleObject"/>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2" r:id="rId1"/>
  </p:sldMasterIdLst>
  <p:notesMasterIdLst>
    <p:notesMasterId r:id="rId33"/>
  </p:notesMasterIdLst>
  <p:sldIdLst>
    <p:sldId id="256" r:id="rId2"/>
    <p:sldId id="284" r:id="rId3"/>
    <p:sldId id="259" r:id="rId4"/>
    <p:sldId id="260" r:id="rId5"/>
    <p:sldId id="261" r:id="rId6"/>
    <p:sldId id="263" r:id="rId7"/>
    <p:sldId id="264" r:id="rId8"/>
    <p:sldId id="265" r:id="rId9"/>
    <p:sldId id="266" r:id="rId10"/>
    <p:sldId id="267" r:id="rId11"/>
    <p:sldId id="268" r:id="rId12"/>
    <p:sldId id="269" r:id="rId13"/>
    <p:sldId id="270" r:id="rId14"/>
    <p:sldId id="271" r:id="rId15"/>
    <p:sldId id="273" r:id="rId16"/>
    <p:sldId id="274" r:id="rId17"/>
    <p:sldId id="272" r:id="rId18"/>
    <p:sldId id="275" r:id="rId19"/>
    <p:sldId id="276" r:id="rId20"/>
    <p:sldId id="278" r:id="rId21"/>
    <p:sldId id="279" r:id="rId22"/>
    <p:sldId id="280" r:id="rId23"/>
    <p:sldId id="281" r:id="rId24"/>
    <p:sldId id="277" r:id="rId25"/>
    <p:sldId id="282" r:id="rId26"/>
    <p:sldId id="285" r:id="rId27"/>
    <p:sldId id="283" r:id="rId28"/>
    <p:sldId id="287" r:id="rId29"/>
    <p:sldId id="286" r:id="rId30"/>
    <p:sldId id="257" r:id="rId31"/>
    <p:sldId id="258" r:id="rId32"/>
  </p:sldIdLst>
  <p:sldSz cx="12192000" cy="6858000"/>
  <p:notesSz cx="6858000" cy="9144000"/>
  <p:defaultTextStyle>
    <a:defPPr>
      <a:defRPr lang="en-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967"/>
    <p:restoredTop sz="94709"/>
  </p:normalViewPr>
  <p:slideViewPr>
    <p:cSldViewPr snapToGrid="0" snapToObjects="1">
      <p:cViewPr>
        <p:scale>
          <a:sx n="78" d="100"/>
          <a:sy n="78" d="100"/>
        </p:scale>
        <p:origin x="288" y="78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hdphoto1.wdp>
</file>

<file path=ppt/media/hdphoto2.wdp>
</file>

<file path=ppt/media/hdphoto3.wdp>
</file>

<file path=ppt/media/hdphoto4.wdp>
</file>

<file path=ppt/media/image1.png>
</file>

<file path=ppt/media/image10.png>
</file>

<file path=ppt/media/image11.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jpg>
</file>

<file path=ppt/media/image3.png>
</file>

<file path=ppt/media/image4.png>
</file>

<file path=ppt/media/image5.png>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D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5427852-EB38-2F47-8994-C7D0C2F3578A}" type="datetimeFigureOut">
              <a:rPr lang="en-DE" smtClean="0"/>
              <a:t>21.05.22</a:t>
            </a:fld>
            <a:endParaRPr lang="en-D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D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D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C4FCA5-F03E-3C4F-8864-00755039BC91}" type="slidenum">
              <a:rPr lang="en-DE" smtClean="0"/>
              <a:t>‹#›</a:t>
            </a:fld>
            <a:endParaRPr lang="en-DE"/>
          </a:p>
        </p:txBody>
      </p:sp>
    </p:spTree>
    <p:extLst>
      <p:ext uri="{BB962C8B-B14F-4D97-AF65-F5344CB8AC3E}">
        <p14:creationId xmlns:p14="http://schemas.microsoft.com/office/powerpoint/2010/main" val="26601164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1</a:t>
            </a:fld>
            <a:endParaRPr lang="en-DE"/>
          </a:p>
        </p:txBody>
      </p:sp>
    </p:spTree>
    <p:extLst>
      <p:ext uri="{BB962C8B-B14F-4D97-AF65-F5344CB8AC3E}">
        <p14:creationId xmlns:p14="http://schemas.microsoft.com/office/powerpoint/2010/main" val="30895060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10</a:t>
            </a:fld>
            <a:endParaRPr lang="en-DE"/>
          </a:p>
        </p:txBody>
      </p:sp>
    </p:spTree>
    <p:extLst>
      <p:ext uri="{BB962C8B-B14F-4D97-AF65-F5344CB8AC3E}">
        <p14:creationId xmlns:p14="http://schemas.microsoft.com/office/powerpoint/2010/main" val="4468757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11</a:t>
            </a:fld>
            <a:endParaRPr lang="en-DE"/>
          </a:p>
        </p:txBody>
      </p:sp>
    </p:spTree>
    <p:extLst>
      <p:ext uri="{BB962C8B-B14F-4D97-AF65-F5344CB8AC3E}">
        <p14:creationId xmlns:p14="http://schemas.microsoft.com/office/powerpoint/2010/main" val="42777319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12</a:t>
            </a:fld>
            <a:endParaRPr lang="en-DE"/>
          </a:p>
        </p:txBody>
      </p:sp>
    </p:spTree>
    <p:extLst>
      <p:ext uri="{BB962C8B-B14F-4D97-AF65-F5344CB8AC3E}">
        <p14:creationId xmlns:p14="http://schemas.microsoft.com/office/powerpoint/2010/main" val="24034838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13</a:t>
            </a:fld>
            <a:endParaRPr lang="en-DE"/>
          </a:p>
        </p:txBody>
      </p:sp>
    </p:spTree>
    <p:extLst>
      <p:ext uri="{BB962C8B-B14F-4D97-AF65-F5344CB8AC3E}">
        <p14:creationId xmlns:p14="http://schemas.microsoft.com/office/powerpoint/2010/main" val="41543761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14</a:t>
            </a:fld>
            <a:endParaRPr lang="en-DE"/>
          </a:p>
        </p:txBody>
      </p:sp>
    </p:spTree>
    <p:extLst>
      <p:ext uri="{BB962C8B-B14F-4D97-AF65-F5344CB8AC3E}">
        <p14:creationId xmlns:p14="http://schemas.microsoft.com/office/powerpoint/2010/main" val="369016059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15</a:t>
            </a:fld>
            <a:endParaRPr lang="en-DE"/>
          </a:p>
        </p:txBody>
      </p:sp>
    </p:spTree>
    <p:extLst>
      <p:ext uri="{BB962C8B-B14F-4D97-AF65-F5344CB8AC3E}">
        <p14:creationId xmlns:p14="http://schemas.microsoft.com/office/powerpoint/2010/main" val="152172428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16</a:t>
            </a:fld>
            <a:endParaRPr lang="en-DE"/>
          </a:p>
        </p:txBody>
      </p:sp>
    </p:spTree>
    <p:extLst>
      <p:ext uri="{BB962C8B-B14F-4D97-AF65-F5344CB8AC3E}">
        <p14:creationId xmlns:p14="http://schemas.microsoft.com/office/powerpoint/2010/main" val="90895219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17</a:t>
            </a:fld>
            <a:endParaRPr lang="en-DE"/>
          </a:p>
        </p:txBody>
      </p:sp>
    </p:spTree>
    <p:extLst>
      <p:ext uri="{BB962C8B-B14F-4D97-AF65-F5344CB8AC3E}">
        <p14:creationId xmlns:p14="http://schemas.microsoft.com/office/powerpoint/2010/main" val="28850052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18</a:t>
            </a:fld>
            <a:endParaRPr lang="en-DE"/>
          </a:p>
        </p:txBody>
      </p:sp>
    </p:spTree>
    <p:extLst>
      <p:ext uri="{BB962C8B-B14F-4D97-AF65-F5344CB8AC3E}">
        <p14:creationId xmlns:p14="http://schemas.microsoft.com/office/powerpoint/2010/main" val="392051185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19</a:t>
            </a:fld>
            <a:endParaRPr lang="en-DE"/>
          </a:p>
        </p:txBody>
      </p:sp>
    </p:spTree>
    <p:extLst>
      <p:ext uri="{BB962C8B-B14F-4D97-AF65-F5344CB8AC3E}">
        <p14:creationId xmlns:p14="http://schemas.microsoft.com/office/powerpoint/2010/main" val="6364555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2</a:t>
            </a:fld>
            <a:endParaRPr lang="en-DE"/>
          </a:p>
        </p:txBody>
      </p:sp>
    </p:spTree>
    <p:extLst>
      <p:ext uri="{BB962C8B-B14F-4D97-AF65-F5344CB8AC3E}">
        <p14:creationId xmlns:p14="http://schemas.microsoft.com/office/powerpoint/2010/main" val="102533918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20</a:t>
            </a:fld>
            <a:endParaRPr lang="en-DE"/>
          </a:p>
        </p:txBody>
      </p:sp>
    </p:spTree>
    <p:extLst>
      <p:ext uri="{BB962C8B-B14F-4D97-AF65-F5344CB8AC3E}">
        <p14:creationId xmlns:p14="http://schemas.microsoft.com/office/powerpoint/2010/main" val="52101624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21</a:t>
            </a:fld>
            <a:endParaRPr lang="en-DE"/>
          </a:p>
        </p:txBody>
      </p:sp>
    </p:spTree>
    <p:extLst>
      <p:ext uri="{BB962C8B-B14F-4D97-AF65-F5344CB8AC3E}">
        <p14:creationId xmlns:p14="http://schemas.microsoft.com/office/powerpoint/2010/main" val="384099469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22</a:t>
            </a:fld>
            <a:endParaRPr lang="en-DE"/>
          </a:p>
        </p:txBody>
      </p:sp>
    </p:spTree>
    <p:extLst>
      <p:ext uri="{BB962C8B-B14F-4D97-AF65-F5344CB8AC3E}">
        <p14:creationId xmlns:p14="http://schemas.microsoft.com/office/powerpoint/2010/main" val="12948949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23</a:t>
            </a:fld>
            <a:endParaRPr lang="en-DE"/>
          </a:p>
        </p:txBody>
      </p:sp>
    </p:spTree>
    <p:extLst>
      <p:ext uri="{BB962C8B-B14F-4D97-AF65-F5344CB8AC3E}">
        <p14:creationId xmlns:p14="http://schemas.microsoft.com/office/powerpoint/2010/main" val="341372267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24</a:t>
            </a:fld>
            <a:endParaRPr lang="en-DE"/>
          </a:p>
        </p:txBody>
      </p:sp>
    </p:spTree>
    <p:extLst>
      <p:ext uri="{BB962C8B-B14F-4D97-AF65-F5344CB8AC3E}">
        <p14:creationId xmlns:p14="http://schemas.microsoft.com/office/powerpoint/2010/main" val="242234794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25</a:t>
            </a:fld>
            <a:endParaRPr lang="en-DE"/>
          </a:p>
        </p:txBody>
      </p:sp>
    </p:spTree>
    <p:extLst>
      <p:ext uri="{BB962C8B-B14F-4D97-AF65-F5344CB8AC3E}">
        <p14:creationId xmlns:p14="http://schemas.microsoft.com/office/powerpoint/2010/main" val="71755337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26</a:t>
            </a:fld>
            <a:endParaRPr lang="en-DE"/>
          </a:p>
        </p:txBody>
      </p:sp>
    </p:spTree>
    <p:extLst>
      <p:ext uri="{BB962C8B-B14F-4D97-AF65-F5344CB8AC3E}">
        <p14:creationId xmlns:p14="http://schemas.microsoft.com/office/powerpoint/2010/main" val="308111306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27</a:t>
            </a:fld>
            <a:endParaRPr lang="en-DE"/>
          </a:p>
        </p:txBody>
      </p:sp>
    </p:spTree>
    <p:extLst>
      <p:ext uri="{BB962C8B-B14F-4D97-AF65-F5344CB8AC3E}">
        <p14:creationId xmlns:p14="http://schemas.microsoft.com/office/powerpoint/2010/main" val="215625462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28</a:t>
            </a:fld>
            <a:endParaRPr lang="en-DE"/>
          </a:p>
        </p:txBody>
      </p:sp>
    </p:spTree>
    <p:extLst>
      <p:ext uri="{BB962C8B-B14F-4D97-AF65-F5344CB8AC3E}">
        <p14:creationId xmlns:p14="http://schemas.microsoft.com/office/powerpoint/2010/main" val="277886152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29</a:t>
            </a:fld>
            <a:endParaRPr lang="en-DE"/>
          </a:p>
        </p:txBody>
      </p:sp>
    </p:spTree>
    <p:extLst>
      <p:ext uri="{BB962C8B-B14F-4D97-AF65-F5344CB8AC3E}">
        <p14:creationId xmlns:p14="http://schemas.microsoft.com/office/powerpoint/2010/main" val="20018749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3</a:t>
            </a:fld>
            <a:endParaRPr lang="en-DE"/>
          </a:p>
        </p:txBody>
      </p:sp>
    </p:spTree>
    <p:extLst>
      <p:ext uri="{BB962C8B-B14F-4D97-AF65-F5344CB8AC3E}">
        <p14:creationId xmlns:p14="http://schemas.microsoft.com/office/powerpoint/2010/main" val="144717461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30</a:t>
            </a:fld>
            <a:endParaRPr lang="en-DE"/>
          </a:p>
        </p:txBody>
      </p:sp>
    </p:spTree>
    <p:extLst>
      <p:ext uri="{BB962C8B-B14F-4D97-AF65-F5344CB8AC3E}">
        <p14:creationId xmlns:p14="http://schemas.microsoft.com/office/powerpoint/2010/main" val="12529527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31</a:t>
            </a:fld>
            <a:endParaRPr lang="en-DE"/>
          </a:p>
        </p:txBody>
      </p:sp>
    </p:spTree>
    <p:extLst>
      <p:ext uri="{BB962C8B-B14F-4D97-AF65-F5344CB8AC3E}">
        <p14:creationId xmlns:p14="http://schemas.microsoft.com/office/powerpoint/2010/main" val="40458150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4</a:t>
            </a:fld>
            <a:endParaRPr lang="en-DE"/>
          </a:p>
        </p:txBody>
      </p:sp>
    </p:spTree>
    <p:extLst>
      <p:ext uri="{BB962C8B-B14F-4D97-AF65-F5344CB8AC3E}">
        <p14:creationId xmlns:p14="http://schemas.microsoft.com/office/powerpoint/2010/main" val="12122791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5</a:t>
            </a:fld>
            <a:endParaRPr lang="en-DE"/>
          </a:p>
        </p:txBody>
      </p:sp>
    </p:spTree>
    <p:extLst>
      <p:ext uri="{BB962C8B-B14F-4D97-AF65-F5344CB8AC3E}">
        <p14:creationId xmlns:p14="http://schemas.microsoft.com/office/powerpoint/2010/main" val="14539182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6</a:t>
            </a:fld>
            <a:endParaRPr lang="en-DE"/>
          </a:p>
        </p:txBody>
      </p:sp>
    </p:spTree>
    <p:extLst>
      <p:ext uri="{BB962C8B-B14F-4D97-AF65-F5344CB8AC3E}">
        <p14:creationId xmlns:p14="http://schemas.microsoft.com/office/powerpoint/2010/main" val="9597513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7</a:t>
            </a:fld>
            <a:endParaRPr lang="en-DE"/>
          </a:p>
        </p:txBody>
      </p:sp>
    </p:spTree>
    <p:extLst>
      <p:ext uri="{BB962C8B-B14F-4D97-AF65-F5344CB8AC3E}">
        <p14:creationId xmlns:p14="http://schemas.microsoft.com/office/powerpoint/2010/main" val="25499613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8</a:t>
            </a:fld>
            <a:endParaRPr lang="en-DE"/>
          </a:p>
        </p:txBody>
      </p:sp>
    </p:spTree>
    <p:extLst>
      <p:ext uri="{BB962C8B-B14F-4D97-AF65-F5344CB8AC3E}">
        <p14:creationId xmlns:p14="http://schemas.microsoft.com/office/powerpoint/2010/main" val="18768333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9</a:t>
            </a:fld>
            <a:endParaRPr lang="en-DE"/>
          </a:p>
        </p:txBody>
      </p:sp>
    </p:spTree>
    <p:extLst>
      <p:ext uri="{BB962C8B-B14F-4D97-AF65-F5344CB8AC3E}">
        <p14:creationId xmlns:p14="http://schemas.microsoft.com/office/powerpoint/2010/main" val="16261723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C0F37-2DDF-DD95-F4A6-D42DE4BFA4D7}"/>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DE"/>
          </a:p>
        </p:txBody>
      </p:sp>
      <p:sp>
        <p:nvSpPr>
          <p:cNvPr id="3" name="Subtitle 2">
            <a:extLst>
              <a:ext uri="{FF2B5EF4-FFF2-40B4-BE49-F238E27FC236}">
                <a16:creationId xmlns:a16="http://schemas.microsoft.com/office/drawing/2014/main" id="{AC268B5F-F091-8CB4-CCF0-4C69F06FB47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DE"/>
          </a:p>
        </p:txBody>
      </p:sp>
      <p:sp>
        <p:nvSpPr>
          <p:cNvPr id="4" name="Date Placeholder 3">
            <a:extLst>
              <a:ext uri="{FF2B5EF4-FFF2-40B4-BE49-F238E27FC236}">
                <a16:creationId xmlns:a16="http://schemas.microsoft.com/office/drawing/2014/main" id="{5EB15627-89AA-B2BA-762C-83B8A2714978}"/>
              </a:ext>
            </a:extLst>
          </p:cNvPr>
          <p:cNvSpPr>
            <a:spLocks noGrp="1"/>
          </p:cNvSpPr>
          <p:nvPr>
            <p:ph type="dt" sz="half" idx="10"/>
          </p:nvPr>
        </p:nvSpPr>
        <p:spPr/>
        <p:txBody>
          <a:bodyPr/>
          <a:lstStyle/>
          <a:p>
            <a:fld id="{BD36EB29-09A9-314B-B70B-3B4F4C416D57}" type="datetimeFigureOut">
              <a:rPr lang="en-DE" smtClean="0"/>
              <a:t>21.05.22</a:t>
            </a:fld>
            <a:endParaRPr lang="en-DE"/>
          </a:p>
        </p:txBody>
      </p:sp>
      <p:sp>
        <p:nvSpPr>
          <p:cNvPr id="5" name="Footer Placeholder 4">
            <a:extLst>
              <a:ext uri="{FF2B5EF4-FFF2-40B4-BE49-F238E27FC236}">
                <a16:creationId xmlns:a16="http://schemas.microsoft.com/office/drawing/2014/main" id="{297BEBF2-E798-8391-90BE-764698C2DE8A}"/>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3D816E21-9ECA-B353-02EB-C75D4759B937}"/>
              </a:ext>
            </a:extLst>
          </p:cNvPr>
          <p:cNvSpPr>
            <a:spLocks noGrp="1"/>
          </p:cNvSpPr>
          <p:nvPr>
            <p:ph type="sldNum" sz="quarter" idx="12"/>
          </p:nvPr>
        </p:nvSpPr>
        <p:spPr/>
        <p:txBody>
          <a:bodyPr/>
          <a:lstStyle/>
          <a:p>
            <a:fld id="{5EB0B0C2-BD2F-B747-82C3-233CC9F7522F}" type="slidenum">
              <a:rPr lang="en-DE" smtClean="0"/>
              <a:t>‹#›</a:t>
            </a:fld>
            <a:endParaRPr lang="en-DE"/>
          </a:p>
        </p:txBody>
      </p:sp>
    </p:spTree>
    <p:extLst>
      <p:ext uri="{BB962C8B-B14F-4D97-AF65-F5344CB8AC3E}">
        <p14:creationId xmlns:p14="http://schemas.microsoft.com/office/powerpoint/2010/main" val="5828981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359E2-45F6-DEDB-593C-A717D03EE434}"/>
              </a:ext>
            </a:extLst>
          </p:cNvPr>
          <p:cNvSpPr>
            <a:spLocks noGrp="1"/>
          </p:cNvSpPr>
          <p:nvPr>
            <p:ph type="title"/>
          </p:nvPr>
        </p:nvSpPr>
        <p:spPr/>
        <p:txBody>
          <a:bodyPr/>
          <a:lstStyle/>
          <a:p>
            <a:r>
              <a:rPr lang="en-GB"/>
              <a:t>Click to edit Master title style</a:t>
            </a:r>
            <a:endParaRPr lang="en-DE"/>
          </a:p>
        </p:txBody>
      </p:sp>
      <p:sp>
        <p:nvSpPr>
          <p:cNvPr id="3" name="Vertical Text Placeholder 2">
            <a:extLst>
              <a:ext uri="{FF2B5EF4-FFF2-40B4-BE49-F238E27FC236}">
                <a16:creationId xmlns:a16="http://schemas.microsoft.com/office/drawing/2014/main" id="{882F4AD4-E120-BB1C-FAE0-98BC871BA66E}"/>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A762EDA0-5052-85B5-CC9C-8072D0F30B97}"/>
              </a:ext>
            </a:extLst>
          </p:cNvPr>
          <p:cNvSpPr>
            <a:spLocks noGrp="1"/>
          </p:cNvSpPr>
          <p:nvPr>
            <p:ph type="dt" sz="half" idx="10"/>
          </p:nvPr>
        </p:nvSpPr>
        <p:spPr/>
        <p:txBody>
          <a:bodyPr/>
          <a:lstStyle/>
          <a:p>
            <a:fld id="{BD36EB29-09A9-314B-B70B-3B4F4C416D57}" type="datetimeFigureOut">
              <a:rPr lang="en-DE" smtClean="0"/>
              <a:t>21.05.22</a:t>
            </a:fld>
            <a:endParaRPr lang="en-DE"/>
          </a:p>
        </p:txBody>
      </p:sp>
      <p:sp>
        <p:nvSpPr>
          <p:cNvPr id="5" name="Footer Placeholder 4">
            <a:extLst>
              <a:ext uri="{FF2B5EF4-FFF2-40B4-BE49-F238E27FC236}">
                <a16:creationId xmlns:a16="http://schemas.microsoft.com/office/drawing/2014/main" id="{07B7B19D-C833-A53A-E080-E5954E7AC5AC}"/>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4A13FC48-3973-25B8-BD20-954333A26533}"/>
              </a:ext>
            </a:extLst>
          </p:cNvPr>
          <p:cNvSpPr>
            <a:spLocks noGrp="1"/>
          </p:cNvSpPr>
          <p:nvPr>
            <p:ph type="sldNum" sz="quarter" idx="12"/>
          </p:nvPr>
        </p:nvSpPr>
        <p:spPr/>
        <p:txBody>
          <a:bodyPr/>
          <a:lstStyle/>
          <a:p>
            <a:fld id="{5EB0B0C2-BD2F-B747-82C3-233CC9F7522F}" type="slidenum">
              <a:rPr lang="en-DE" smtClean="0"/>
              <a:t>‹#›</a:t>
            </a:fld>
            <a:endParaRPr lang="en-DE"/>
          </a:p>
        </p:txBody>
      </p:sp>
    </p:spTree>
    <p:extLst>
      <p:ext uri="{BB962C8B-B14F-4D97-AF65-F5344CB8AC3E}">
        <p14:creationId xmlns:p14="http://schemas.microsoft.com/office/powerpoint/2010/main" val="24443073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D4B9812-7468-F67C-EE2B-988075DE5BFC}"/>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DE"/>
          </a:p>
        </p:txBody>
      </p:sp>
      <p:sp>
        <p:nvSpPr>
          <p:cNvPr id="3" name="Vertical Text Placeholder 2">
            <a:extLst>
              <a:ext uri="{FF2B5EF4-FFF2-40B4-BE49-F238E27FC236}">
                <a16:creationId xmlns:a16="http://schemas.microsoft.com/office/drawing/2014/main" id="{45322DE8-A0CA-5D2D-CDE4-08E9B58D01CC}"/>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0CBAA64C-D67C-F637-DCEC-BDB387C65AEE}"/>
              </a:ext>
            </a:extLst>
          </p:cNvPr>
          <p:cNvSpPr>
            <a:spLocks noGrp="1"/>
          </p:cNvSpPr>
          <p:nvPr>
            <p:ph type="dt" sz="half" idx="10"/>
          </p:nvPr>
        </p:nvSpPr>
        <p:spPr/>
        <p:txBody>
          <a:bodyPr/>
          <a:lstStyle/>
          <a:p>
            <a:fld id="{BD36EB29-09A9-314B-B70B-3B4F4C416D57}" type="datetimeFigureOut">
              <a:rPr lang="en-DE" smtClean="0"/>
              <a:t>21.05.22</a:t>
            </a:fld>
            <a:endParaRPr lang="en-DE"/>
          </a:p>
        </p:txBody>
      </p:sp>
      <p:sp>
        <p:nvSpPr>
          <p:cNvPr id="5" name="Footer Placeholder 4">
            <a:extLst>
              <a:ext uri="{FF2B5EF4-FFF2-40B4-BE49-F238E27FC236}">
                <a16:creationId xmlns:a16="http://schemas.microsoft.com/office/drawing/2014/main" id="{F16B543F-5A39-3943-CCF5-06CA203D304B}"/>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60EDD168-10AA-3C1B-E46F-5C2ADB66A4FE}"/>
              </a:ext>
            </a:extLst>
          </p:cNvPr>
          <p:cNvSpPr>
            <a:spLocks noGrp="1"/>
          </p:cNvSpPr>
          <p:nvPr>
            <p:ph type="sldNum" sz="quarter" idx="12"/>
          </p:nvPr>
        </p:nvSpPr>
        <p:spPr/>
        <p:txBody>
          <a:bodyPr/>
          <a:lstStyle/>
          <a:p>
            <a:fld id="{5EB0B0C2-BD2F-B747-82C3-233CC9F7522F}" type="slidenum">
              <a:rPr lang="en-DE" smtClean="0"/>
              <a:t>‹#›</a:t>
            </a:fld>
            <a:endParaRPr lang="en-DE"/>
          </a:p>
        </p:txBody>
      </p:sp>
    </p:spTree>
    <p:extLst>
      <p:ext uri="{BB962C8B-B14F-4D97-AF65-F5344CB8AC3E}">
        <p14:creationId xmlns:p14="http://schemas.microsoft.com/office/powerpoint/2010/main" val="10700462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E3290A-8D93-1E19-A03F-3F74CCD37350}"/>
              </a:ext>
            </a:extLst>
          </p:cNvPr>
          <p:cNvSpPr>
            <a:spLocks noGrp="1"/>
          </p:cNvSpPr>
          <p:nvPr>
            <p:ph type="title"/>
          </p:nvPr>
        </p:nvSpPr>
        <p:spPr/>
        <p:txBody>
          <a:bodyPr/>
          <a:lstStyle/>
          <a:p>
            <a:r>
              <a:rPr lang="en-GB"/>
              <a:t>Click to edit Master title style</a:t>
            </a:r>
            <a:endParaRPr lang="en-DE"/>
          </a:p>
        </p:txBody>
      </p:sp>
      <p:sp>
        <p:nvSpPr>
          <p:cNvPr id="3" name="Content Placeholder 2">
            <a:extLst>
              <a:ext uri="{FF2B5EF4-FFF2-40B4-BE49-F238E27FC236}">
                <a16:creationId xmlns:a16="http://schemas.microsoft.com/office/drawing/2014/main" id="{E07C5084-A595-3098-4C59-FD538A4D548E}"/>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067466FC-329F-8F8E-84E2-98CF75E59E61}"/>
              </a:ext>
            </a:extLst>
          </p:cNvPr>
          <p:cNvSpPr>
            <a:spLocks noGrp="1"/>
          </p:cNvSpPr>
          <p:nvPr>
            <p:ph type="dt" sz="half" idx="10"/>
          </p:nvPr>
        </p:nvSpPr>
        <p:spPr/>
        <p:txBody>
          <a:bodyPr/>
          <a:lstStyle/>
          <a:p>
            <a:fld id="{BD36EB29-09A9-314B-B70B-3B4F4C416D57}" type="datetimeFigureOut">
              <a:rPr lang="en-DE" smtClean="0"/>
              <a:t>21.05.22</a:t>
            </a:fld>
            <a:endParaRPr lang="en-DE"/>
          </a:p>
        </p:txBody>
      </p:sp>
      <p:sp>
        <p:nvSpPr>
          <p:cNvPr id="5" name="Footer Placeholder 4">
            <a:extLst>
              <a:ext uri="{FF2B5EF4-FFF2-40B4-BE49-F238E27FC236}">
                <a16:creationId xmlns:a16="http://schemas.microsoft.com/office/drawing/2014/main" id="{EA36D64B-953F-6147-6438-3C8812D6029A}"/>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1E9D9964-4CE7-437E-7E9C-16E425B8779E}"/>
              </a:ext>
            </a:extLst>
          </p:cNvPr>
          <p:cNvSpPr>
            <a:spLocks noGrp="1"/>
          </p:cNvSpPr>
          <p:nvPr>
            <p:ph type="sldNum" sz="quarter" idx="12"/>
          </p:nvPr>
        </p:nvSpPr>
        <p:spPr/>
        <p:txBody>
          <a:bodyPr/>
          <a:lstStyle/>
          <a:p>
            <a:fld id="{5EB0B0C2-BD2F-B747-82C3-233CC9F7522F}" type="slidenum">
              <a:rPr lang="en-DE" smtClean="0"/>
              <a:t>‹#›</a:t>
            </a:fld>
            <a:endParaRPr lang="en-DE"/>
          </a:p>
        </p:txBody>
      </p:sp>
    </p:spTree>
    <p:extLst>
      <p:ext uri="{BB962C8B-B14F-4D97-AF65-F5344CB8AC3E}">
        <p14:creationId xmlns:p14="http://schemas.microsoft.com/office/powerpoint/2010/main" val="10699441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CD11CB-E2FC-C47A-B1DF-C2C263A36394}"/>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DE"/>
          </a:p>
        </p:txBody>
      </p:sp>
      <p:sp>
        <p:nvSpPr>
          <p:cNvPr id="3" name="Text Placeholder 2">
            <a:extLst>
              <a:ext uri="{FF2B5EF4-FFF2-40B4-BE49-F238E27FC236}">
                <a16:creationId xmlns:a16="http://schemas.microsoft.com/office/drawing/2014/main" id="{A3740EB7-CD11-BB0C-D900-F1E787EB3F5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268A099B-0E40-CE6E-0A2E-00CF54DBF22D}"/>
              </a:ext>
            </a:extLst>
          </p:cNvPr>
          <p:cNvSpPr>
            <a:spLocks noGrp="1"/>
          </p:cNvSpPr>
          <p:nvPr>
            <p:ph type="dt" sz="half" idx="10"/>
          </p:nvPr>
        </p:nvSpPr>
        <p:spPr/>
        <p:txBody>
          <a:bodyPr/>
          <a:lstStyle/>
          <a:p>
            <a:fld id="{BD36EB29-09A9-314B-B70B-3B4F4C416D57}" type="datetimeFigureOut">
              <a:rPr lang="en-DE" smtClean="0"/>
              <a:t>21.05.22</a:t>
            </a:fld>
            <a:endParaRPr lang="en-DE"/>
          </a:p>
        </p:txBody>
      </p:sp>
      <p:sp>
        <p:nvSpPr>
          <p:cNvPr id="5" name="Footer Placeholder 4">
            <a:extLst>
              <a:ext uri="{FF2B5EF4-FFF2-40B4-BE49-F238E27FC236}">
                <a16:creationId xmlns:a16="http://schemas.microsoft.com/office/drawing/2014/main" id="{0C2639C9-5CE5-5358-497F-38A91A01C6D3}"/>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C29F8A99-FC10-85F9-3577-55FF6B44A43D}"/>
              </a:ext>
            </a:extLst>
          </p:cNvPr>
          <p:cNvSpPr>
            <a:spLocks noGrp="1"/>
          </p:cNvSpPr>
          <p:nvPr>
            <p:ph type="sldNum" sz="quarter" idx="12"/>
          </p:nvPr>
        </p:nvSpPr>
        <p:spPr/>
        <p:txBody>
          <a:bodyPr/>
          <a:lstStyle/>
          <a:p>
            <a:fld id="{5EB0B0C2-BD2F-B747-82C3-233CC9F7522F}" type="slidenum">
              <a:rPr lang="en-DE" smtClean="0"/>
              <a:t>‹#›</a:t>
            </a:fld>
            <a:endParaRPr lang="en-DE"/>
          </a:p>
        </p:txBody>
      </p:sp>
    </p:spTree>
    <p:extLst>
      <p:ext uri="{BB962C8B-B14F-4D97-AF65-F5344CB8AC3E}">
        <p14:creationId xmlns:p14="http://schemas.microsoft.com/office/powerpoint/2010/main" val="34480055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5849CB-992F-B238-BA26-B725CFF4F8C0}"/>
              </a:ext>
            </a:extLst>
          </p:cNvPr>
          <p:cNvSpPr>
            <a:spLocks noGrp="1"/>
          </p:cNvSpPr>
          <p:nvPr>
            <p:ph type="title"/>
          </p:nvPr>
        </p:nvSpPr>
        <p:spPr/>
        <p:txBody>
          <a:bodyPr/>
          <a:lstStyle/>
          <a:p>
            <a:r>
              <a:rPr lang="en-GB"/>
              <a:t>Click to edit Master title style</a:t>
            </a:r>
            <a:endParaRPr lang="en-DE"/>
          </a:p>
        </p:txBody>
      </p:sp>
      <p:sp>
        <p:nvSpPr>
          <p:cNvPr id="3" name="Content Placeholder 2">
            <a:extLst>
              <a:ext uri="{FF2B5EF4-FFF2-40B4-BE49-F238E27FC236}">
                <a16:creationId xmlns:a16="http://schemas.microsoft.com/office/drawing/2014/main" id="{0D565CE1-DEC7-E4BB-A26C-11CF6F6B9DF6}"/>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Content Placeholder 3">
            <a:extLst>
              <a:ext uri="{FF2B5EF4-FFF2-40B4-BE49-F238E27FC236}">
                <a16:creationId xmlns:a16="http://schemas.microsoft.com/office/drawing/2014/main" id="{4248AEA5-CEA0-4D0C-ADFC-B657B3F6F6A5}"/>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5" name="Date Placeholder 4">
            <a:extLst>
              <a:ext uri="{FF2B5EF4-FFF2-40B4-BE49-F238E27FC236}">
                <a16:creationId xmlns:a16="http://schemas.microsoft.com/office/drawing/2014/main" id="{0786417F-9EDD-29D7-DF36-2DF5096C55B6}"/>
              </a:ext>
            </a:extLst>
          </p:cNvPr>
          <p:cNvSpPr>
            <a:spLocks noGrp="1"/>
          </p:cNvSpPr>
          <p:nvPr>
            <p:ph type="dt" sz="half" idx="10"/>
          </p:nvPr>
        </p:nvSpPr>
        <p:spPr/>
        <p:txBody>
          <a:bodyPr/>
          <a:lstStyle/>
          <a:p>
            <a:fld id="{BD36EB29-09A9-314B-B70B-3B4F4C416D57}" type="datetimeFigureOut">
              <a:rPr lang="en-DE" smtClean="0"/>
              <a:t>21.05.22</a:t>
            </a:fld>
            <a:endParaRPr lang="en-DE"/>
          </a:p>
        </p:txBody>
      </p:sp>
      <p:sp>
        <p:nvSpPr>
          <p:cNvPr id="6" name="Footer Placeholder 5">
            <a:extLst>
              <a:ext uri="{FF2B5EF4-FFF2-40B4-BE49-F238E27FC236}">
                <a16:creationId xmlns:a16="http://schemas.microsoft.com/office/drawing/2014/main" id="{E0A2C873-F20A-4047-5E86-E657A81BEB0C}"/>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487B1AA9-D889-90D3-ECA1-E3B94EDAD6E8}"/>
              </a:ext>
            </a:extLst>
          </p:cNvPr>
          <p:cNvSpPr>
            <a:spLocks noGrp="1"/>
          </p:cNvSpPr>
          <p:nvPr>
            <p:ph type="sldNum" sz="quarter" idx="12"/>
          </p:nvPr>
        </p:nvSpPr>
        <p:spPr/>
        <p:txBody>
          <a:bodyPr/>
          <a:lstStyle/>
          <a:p>
            <a:fld id="{5EB0B0C2-BD2F-B747-82C3-233CC9F7522F}" type="slidenum">
              <a:rPr lang="en-DE" smtClean="0"/>
              <a:t>‹#›</a:t>
            </a:fld>
            <a:endParaRPr lang="en-DE"/>
          </a:p>
        </p:txBody>
      </p:sp>
    </p:spTree>
    <p:extLst>
      <p:ext uri="{BB962C8B-B14F-4D97-AF65-F5344CB8AC3E}">
        <p14:creationId xmlns:p14="http://schemas.microsoft.com/office/powerpoint/2010/main" val="10359042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F4858-88CF-6432-3CA4-D8E591432604}"/>
              </a:ext>
            </a:extLst>
          </p:cNvPr>
          <p:cNvSpPr>
            <a:spLocks noGrp="1"/>
          </p:cNvSpPr>
          <p:nvPr>
            <p:ph type="title"/>
          </p:nvPr>
        </p:nvSpPr>
        <p:spPr>
          <a:xfrm>
            <a:off x="839788" y="365125"/>
            <a:ext cx="10515600" cy="1325563"/>
          </a:xfrm>
        </p:spPr>
        <p:txBody>
          <a:bodyPr/>
          <a:lstStyle/>
          <a:p>
            <a:r>
              <a:rPr lang="en-GB"/>
              <a:t>Click to edit Master title style</a:t>
            </a:r>
            <a:endParaRPr lang="en-DE"/>
          </a:p>
        </p:txBody>
      </p:sp>
      <p:sp>
        <p:nvSpPr>
          <p:cNvPr id="3" name="Text Placeholder 2">
            <a:extLst>
              <a:ext uri="{FF2B5EF4-FFF2-40B4-BE49-F238E27FC236}">
                <a16:creationId xmlns:a16="http://schemas.microsoft.com/office/drawing/2014/main" id="{7D380E1D-7C18-5E2A-93B0-0CE704476C8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A26EC8F5-6CFE-FF8E-9F42-151C1701EDAD}"/>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5" name="Text Placeholder 4">
            <a:extLst>
              <a:ext uri="{FF2B5EF4-FFF2-40B4-BE49-F238E27FC236}">
                <a16:creationId xmlns:a16="http://schemas.microsoft.com/office/drawing/2014/main" id="{A2561187-84E4-2C49-BEFF-A2EF951CAD7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B19A10AE-E212-EF42-B749-BCB714259533}"/>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7" name="Date Placeholder 6">
            <a:extLst>
              <a:ext uri="{FF2B5EF4-FFF2-40B4-BE49-F238E27FC236}">
                <a16:creationId xmlns:a16="http://schemas.microsoft.com/office/drawing/2014/main" id="{69C2DE3B-8CA7-BCF1-CF6C-D42DC305A09F}"/>
              </a:ext>
            </a:extLst>
          </p:cNvPr>
          <p:cNvSpPr>
            <a:spLocks noGrp="1"/>
          </p:cNvSpPr>
          <p:nvPr>
            <p:ph type="dt" sz="half" idx="10"/>
          </p:nvPr>
        </p:nvSpPr>
        <p:spPr/>
        <p:txBody>
          <a:bodyPr/>
          <a:lstStyle/>
          <a:p>
            <a:fld id="{BD36EB29-09A9-314B-B70B-3B4F4C416D57}" type="datetimeFigureOut">
              <a:rPr lang="en-DE" smtClean="0"/>
              <a:t>21.05.22</a:t>
            </a:fld>
            <a:endParaRPr lang="en-DE"/>
          </a:p>
        </p:txBody>
      </p:sp>
      <p:sp>
        <p:nvSpPr>
          <p:cNvPr id="8" name="Footer Placeholder 7">
            <a:extLst>
              <a:ext uri="{FF2B5EF4-FFF2-40B4-BE49-F238E27FC236}">
                <a16:creationId xmlns:a16="http://schemas.microsoft.com/office/drawing/2014/main" id="{A9BCCACB-FED4-4B4F-C6A1-A37DD726D2F1}"/>
              </a:ext>
            </a:extLst>
          </p:cNvPr>
          <p:cNvSpPr>
            <a:spLocks noGrp="1"/>
          </p:cNvSpPr>
          <p:nvPr>
            <p:ph type="ftr" sz="quarter" idx="11"/>
          </p:nvPr>
        </p:nvSpPr>
        <p:spPr/>
        <p:txBody>
          <a:bodyPr/>
          <a:lstStyle/>
          <a:p>
            <a:endParaRPr lang="en-DE"/>
          </a:p>
        </p:txBody>
      </p:sp>
      <p:sp>
        <p:nvSpPr>
          <p:cNvPr id="9" name="Slide Number Placeholder 8">
            <a:extLst>
              <a:ext uri="{FF2B5EF4-FFF2-40B4-BE49-F238E27FC236}">
                <a16:creationId xmlns:a16="http://schemas.microsoft.com/office/drawing/2014/main" id="{FF6584A1-4FC9-CFD3-F9D5-58A908FEBC8E}"/>
              </a:ext>
            </a:extLst>
          </p:cNvPr>
          <p:cNvSpPr>
            <a:spLocks noGrp="1"/>
          </p:cNvSpPr>
          <p:nvPr>
            <p:ph type="sldNum" sz="quarter" idx="12"/>
          </p:nvPr>
        </p:nvSpPr>
        <p:spPr/>
        <p:txBody>
          <a:bodyPr/>
          <a:lstStyle/>
          <a:p>
            <a:fld id="{5EB0B0C2-BD2F-B747-82C3-233CC9F7522F}" type="slidenum">
              <a:rPr lang="en-DE" smtClean="0"/>
              <a:t>‹#›</a:t>
            </a:fld>
            <a:endParaRPr lang="en-DE"/>
          </a:p>
        </p:txBody>
      </p:sp>
    </p:spTree>
    <p:extLst>
      <p:ext uri="{BB962C8B-B14F-4D97-AF65-F5344CB8AC3E}">
        <p14:creationId xmlns:p14="http://schemas.microsoft.com/office/powerpoint/2010/main" val="19139943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BC018-7088-22E3-FA42-2E53EBE2DB86}"/>
              </a:ext>
            </a:extLst>
          </p:cNvPr>
          <p:cNvSpPr>
            <a:spLocks noGrp="1"/>
          </p:cNvSpPr>
          <p:nvPr>
            <p:ph type="title"/>
          </p:nvPr>
        </p:nvSpPr>
        <p:spPr/>
        <p:txBody>
          <a:bodyPr/>
          <a:lstStyle/>
          <a:p>
            <a:r>
              <a:rPr lang="en-GB"/>
              <a:t>Click to edit Master title style</a:t>
            </a:r>
            <a:endParaRPr lang="en-DE"/>
          </a:p>
        </p:txBody>
      </p:sp>
      <p:sp>
        <p:nvSpPr>
          <p:cNvPr id="3" name="Date Placeholder 2">
            <a:extLst>
              <a:ext uri="{FF2B5EF4-FFF2-40B4-BE49-F238E27FC236}">
                <a16:creationId xmlns:a16="http://schemas.microsoft.com/office/drawing/2014/main" id="{529C22BE-7C87-94AA-27AB-590FDA0D992D}"/>
              </a:ext>
            </a:extLst>
          </p:cNvPr>
          <p:cNvSpPr>
            <a:spLocks noGrp="1"/>
          </p:cNvSpPr>
          <p:nvPr>
            <p:ph type="dt" sz="half" idx="10"/>
          </p:nvPr>
        </p:nvSpPr>
        <p:spPr/>
        <p:txBody>
          <a:bodyPr/>
          <a:lstStyle/>
          <a:p>
            <a:fld id="{BD36EB29-09A9-314B-B70B-3B4F4C416D57}" type="datetimeFigureOut">
              <a:rPr lang="en-DE" smtClean="0"/>
              <a:t>21.05.22</a:t>
            </a:fld>
            <a:endParaRPr lang="en-DE"/>
          </a:p>
        </p:txBody>
      </p:sp>
      <p:sp>
        <p:nvSpPr>
          <p:cNvPr id="4" name="Footer Placeholder 3">
            <a:extLst>
              <a:ext uri="{FF2B5EF4-FFF2-40B4-BE49-F238E27FC236}">
                <a16:creationId xmlns:a16="http://schemas.microsoft.com/office/drawing/2014/main" id="{C2C05FF5-6A58-265F-FC9C-BEEC0C4CD195}"/>
              </a:ext>
            </a:extLst>
          </p:cNvPr>
          <p:cNvSpPr>
            <a:spLocks noGrp="1"/>
          </p:cNvSpPr>
          <p:nvPr>
            <p:ph type="ftr" sz="quarter" idx="11"/>
          </p:nvPr>
        </p:nvSpPr>
        <p:spPr/>
        <p:txBody>
          <a:bodyPr/>
          <a:lstStyle/>
          <a:p>
            <a:endParaRPr lang="en-DE"/>
          </a:p>
        </p:txBody>
      </p:sp>
      <p:sp>
        <p:nvSpPr>
          <p:cNvPr id="5" name="Slide Number Placeholder 4">
            <a:extLst>
              <a:ext uri="{FF2B5EF4-FFF2-40B4-BE49-F238E27FC236}">
                <a16:creationId xmlns:a16="http://schemas.microsoft.com/office/drawing/2014/main" id="{E41D421A-0DFD-4B0E-53DA-9E3036927DF4}"/>
              </a:ext>
            </a:extLst>
          </p:cNvPr>
          <p:cNvSpPr>
            <a:spLocks noGrp="1"/>
          </p:cNvSpPr>
          <p:nvPr>
            <p:ph type="sldNum" sz="quarter" idx="12"/>
          </p:nvPr>
        </p:nvSpPr>
        <p:spPr/>
        <p:txBody>
          <a:bodyPr/>
          <a:lstStyle/>
          <a:p>
            <a:fld id="{5EB0B0C2-BD2F-B747-82C3-233CC9F7522F}" type="slidenum">
              <a:rPr lang="en-DE" smtClean="0"/>
              <a:t>‹#›</a:t>
            </a:fld>
            <a:endParaRPr lang="en-DE"/>
          </a:p>
        </p:txBody>
      </p:sp>
    </p:spTree>
    <p:extLst>
      <p:ext uri="{BB962C8B-B14F-4D97-AF65-F5344CB8AC3E}">
        <p14:creationId xmlns:p14="http://schemas.microsoft.com/office/powerpoint/2010/main" val="39277499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653BB95-6D2C-F21F-CFBE-5FB1404FDE2B}"/>
              </a:ext>
            </a:extLst>
          </p:cNvPr>
          <p:cNvSpPr>
            <a:spLocks noGrp="1"/>
          </p:cNvSpPr>
          <p:nvPr>
            <p:ph type="dt" sz="half" idx="10"/>
          </p:nvPr>
        </p:nvSpPr>
        <p:spPr/>
        <p:txBody>
          <a:bodyPr/>
          <a:lstStyle/>
          <a:p>
            <a:fld id="{BD36EB29-09A9-314B-B70B-3B4F4C416D57}" type="datetimeFigureOut">
              <a:rPr lang="en-DE" smtClean="0"/>
              <a:t>21.05.22</a:t>
            </a:fld>
            <a:endParaRPr lang="en-DE"/>
          </a:p>
        </p:txBody>
      </p:sp>
      <p:sp>
        <p:nvSpPr>
          <p:cNvPr id="3" name="Footer Placeholder 2">
            <a:extLst>
              <a:ext uri="{FF2B5EF4-FFF2-40B4-BE49-F238E27FC236}">
                <a16:creationId xmlns:a16="http://schemas.microsoft.com/office/drawing/2014/main" id="{FDA3C6B2-A365-F5C1-F12E-C401A92A8514}"/>
              </a:ext>
            </a:extLst>
          </p:cNvPr>
          <p:cNvSpPr>
            <a:spLocks noGrp="1"/>
          </p:cNvSpPr>
          <p:nvPr>
            <p:ph type="ftr" sz="quarter" idx="11"/>
          </p:nvPr>
        </p:nvSpPr>
        <p:spPr/>
        <p:txBody>
          <a:bodyPr/>
          <a:lstStyle/>
          <a:p>
            <a:endParaRPr lang="en-DE"/>
          </a:p>
        </p:txBody>
      </p:sp>
      <p:sp>
        <p:nvSpPr>
          <p:cNvPr id="4" name="Slide Number Placeholder 3">
            <a:extLst>
              <a:ext uri="{FF2B5EF4-FFF2-40B4-BE49-F238E27FC236}">
                <a16:creationId xmlns:a16="http://schemas.microsoft.com/office/drawing/2014/main" id="{C717F249-2BEF-AC45-D01D-92A16A482DE7}"/>
              </a:ext>
            </a:extLst>
          </p:cNvPr>
          <p:cNvSpPr>
            <a:spLocks noGrp="1"/>
          </p:cNvSpPr>
          <p:nvPr>
            <p:ph type="sldNum" sz="quarter" idx="12"/>
          </p:nvPr>
        </p:nvSpPr>
        <p:spPr/>
        <p:txBody>
          <a:bodyPr/>
          <a:lstStyle/>
          <a:p>
            <a:fld id="{5EB0B0C2-BD2F-B747-82C3-233CC9F7522F}" type="slidenum">
              <a:rPr lang="en-DE" smtClean="0"/>
              <a:t>‹#›</a:t>
            </a:fld>
            <a:endParaRPr lang="en-DE"/>
          </a:p>
        </p:txBody>
      </p:sp>
    </p:spTree>
    <p:extLst>
      <p:ext uri="{BB962C8B-B14F-4D97-AF65-F5344CB8AC3E}">
        <p14:creationId xmlns:p14="http://schemas.microsoft.com/office/powerpoint/2010/main" val="17204802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B38C7-4604-DF19-24A2-4DDA07B1B30F}"/>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DE"/>
          </a:p>
        </p:txBody>
      </p:sp>
      <p:sp>
        <p:nvSpPr>
          <p:cNvPr id="3" name="Content Placeholder 2">
            <a:extLst>
              <a:ext uri="{FF2B5EF4-FFF2-40B4-BE49-F238E27FC236}">
                <a16:creationId xmlns:a16="http://schemas.microsoft.com/office/drawing/2014/main" id="{2CA16A83-19A2-D3C9-DEED-1D0B80B472B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Text Placeholder 3">
            <a:extLst>
              <a:ext uri="{FF2B5EF4-FFF2-40B4-BE49-F238E27FC236}">
                <a16:creationId xmlns:a16="http://schemas.microsoft.com/office/drawing/2014/main" id="{77A1C608-3A29-B737-CC06-9BF7E60E242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752CEFD0-79CE-7AFC-453E-396DF54B92A3}"/>
              </a:ext>
            </a:extLst>
          </p:cNvPr>
          <p:cNvSpPr>
            <a:spLocks noGrp="1"/>
          </p:cNvSpPr>
          <p:nvPr>
            <p:ph type="dt" sz="half" idx="10"/>
          </p:nvPr>
        </p:nvSpPr>
        <p:spPr/>
        <p:txBody>
          <a:bodyPr/>
          <a:lstStyle/>
          <a:p>
            <a:fld id="{BD36EB29-09A9-314B-B70B-3B4F4C416D57}" type="datetimeFigureOut">
              <a:rPr lang="en-DE" smtClean="0"/>
              <a:t>21.05.22</a:t>
            </a:fld>
            <a:endParaRPr lang="en-DE"/>
          </a:p>
        </p:txBody>
      </p:sp>
      <p:sp>
        <p:nvSpPr>
          <p:cNvPr id="6" name="Footer Placeholder 5">
            <a:extLst>
              <a:ext uri="{FF2B5EF4-FFF2-40B4-BE49-F238E27FC236}">
                <a16:creationId xmlns:a16="http://schemas.microsoft.com/office/drawing/2014/main" id="{A68249B6-57D1-83F1-28D7-64671FEB821A}"/>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F7A833D6-4EF2-9844-4470-625D7E8E8836}"/>
              </a:ext>
            </a:extLst>
          </p:cNvPr>
          <p:cNvSpPr>
            <a:spLocks noGrp="1"/>
          </p:cNvSpPr>
          <p:nvPr>
            <p:ph type="sldNum" sz="quarter" idx="12"/>
          </p:nvPr>
        </p:nvSpPr>
        <p:spPr/>
        <p:txBody>
          <a:bodyPr/>
          <a:lstStyle/>
          <a:p>
            <a:fld id="{5EB0B0C2-BD2F-B747-82C3-233CC9F7522F}" type="slidenum">
              <a:rPr lang="en-DE" smtClean="0"/>
              <a:t>‹#›</a:t>
            </a:fld>
            <a:endParaRPr lang="en-DE"/>
          </a:p>
        </p:txBody>
      </p:sp>
    </p:spTree>
    <p:extLst>
      <p:ext uri="{BB962C8B-B14F-4D97-AF65-F5344CB8AC3E}">
        <p14:creationId xmlns:p14="http://schemas.microsoft.com/office/powerpoint/2010/main" val="34815636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36A7CD-E299-DF10-8AD9-FAD1D7EA54E6}"/>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DE"/>
          </a:p>
        </p:txBody>
      </p:sp>
      <p:sp>
        <p:nvSpPr>
          <p:cNvPr id="3" name="Picture Placeholder 2">
            <a:extLst>
              <a:ext uri="{FF2B5EF4-FFF2-40B4-BE49-F238E27FC236}">
                <a16:creationId xmlns:a16="http://schemas.microsoft.com/office/drawing/2014/main" id="{3427F4A7-04F0-FA1C-18CE-CBF75CFAF80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DE"/>
          </a:p>
        </p:txBody>
      </p:sp>
      <p:sp>
        <p:nvSpPr>
          <p:cNvPr id="4" name="Text Placeholder 3">
            <a:extLst>
              <a:ext uri="{FF2B5EF4-FFF2-40B4-BE49-F238E27FC236}">
                <a16:creationId xmlns:a16="http://schemas.microsoft.com/office/drawing/2014/main" id="{A7E0F5A4-7EDC-E119-4C70-37C558D7612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BE3713B2-BB86-16A9-1776-C23E10FDC15C}"/>
              </a:ext>
            </a:extLst>
          </p:cNvPr>
          <p:cNvSpPr>
            <a:spLocks noGrp="1"/>
          </p:cNvSpPr>
          <p:nvPr>
            <p:ph type="dt" sz="half" idx="10"/>
          </p:nvPr>
        </p:nvSpPr>
        <p:spPr/>
        <p:txBody>
          <a:bodyPr/>
          <a:lstStyle/>
          <a:p>
            <a:fld id="{BD36EB29-09A9-314B-B70B-3B4F4C416D57}" type="datetimeFigureOut">
              <a:rPr lang="en-DE" smtClean="0"/>
              <a:t>21.05.22</a:t>
            </a:fld>
            <a:endParaRPr lang="en-DE"/>
          </a:p>
        </p:txBody>
      </p:sp>
      <p:sp>
        <p:nvSpPr>
          <p:cNvPr id="6" name="Footer Placeholder 5">
            <a:extLst>
              <a:ext uri="{FF2B5EF4-FFF2-40B4-BE49-F238E27FC236}">
                <a16:creationId xmlns:a16="http://schemas.microsoft.com/office/drawing/2014/main" id="{8210D950-5EFC-2AE0-4A97-E0FAFB245CEB}"/>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F4BA067C-1037-FC9E-8810-CE6B7C9ED59C}"/>
              </a:ext>
            </a:extLst>
          </p:cNvPr>
          <p:cNvSpPr>
            <a:spLocks noGrp="1"/>
          </p:cNvSpPr>
          <p:nvPr>
            <p:ph type="sldNum" sz="quarter" idx="12"/>
          </p:nvPr>
        </p:nvSpPr>
        <p:spPr/>
        <p:txBody>
          <a:bodyPr/>
          <a:lstStyle/>
          <a:p>
            <a:fld id="{5EB0B0C2-BD2F-B747-82C3-233CC9F7522F}" type="slidenum">
              <a:rPr lang="en-DE" smtClean="0"/>
              <a:t>‹#›</a:t>
            </a:fld>
            <a:endParaRPr lang="en-DE"/>
          </a:p>
        </p:txBody>
      </p:sp>
    </p:spTree>
    <p:extLst>
      <p:ext uri="{BB962C8B-B14F-4D97-AF65-F5344CB8AC3E}">
        <p14:creationId xmlns:p14="http://schemas.microsoft.com/office/powerpoint/2010/main" val="41301813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1A0E81B-1BC7-EC42-8336-2F88B021ADC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DE"/>
          </a:p>
        </p:txBody>
      </p:sp>
      <p:sp>
        <p:nvSpPr>
          <p:cNvPr id="3" name="Text Placeholder 2">
            <a:extLst>
              <a:ext uri="{FF2B5EF4-FFF2-40B4-BE49-F238E27FC236}">
                <a16:creationId xmlns:a16="http://schemas.microsoft.com/office/drawing/2014/main" id="{B9DCFA0B-2535-0D65-D1E0-6DCBE701B6C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C4A08BB2-34AC-BB41-A6E5-E75F02C766C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36EB29-09A9-314B-B70B-3B4F4C416D57}" type="datetimeFigureOut">
              <a:rPr lang="en-DE" smtClean="0"/>
              <a:t>21.05.22</a:t>
            </a:fld>
            <a:endParaRPr lang="en-DE"/>
          </a:p>
        </p:txBody>
      </p:sp>
      <p:sp>
        <p:nvSpPr>
          <p:cNvPr id="5" name="Footer Placeholder 4">
            <a:extLst>
              <a:ext uri="{FF2B5EF4-FFF2-40B4-BE49-F238E27FC236}">
                <a16:creationId xmlns:a16="http://schemas.microsoft.com/office/drawing/2014/main" id="{5FB3232C-7CD0-7140-65BA-25DDC675FFB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DE"/>
          </a:p>
        </p:txBody>
      </p:sp>
      <p:sp>
        <p:nvSpPr>
          <p:cNvPr id="6" name="Slide Number Placeholder 5">
            <a:extLst>
              <a:ext uri="{FF2B5EF4-FFF2-40B4-BE49-F238E27FC236}">
                <a16:creationId xmlns:a16="http://schemas.microsoft.com/office/drawing/2014/main" id="{3A02BDC3-8E8D-2505-EB4C-76B1980F16E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EB0B0C2-BD2F-B747-82C3-233CC9F7522F}" type="slidenum">
              <a:rPr lang="en-DE" smtClean="0"/>
              <a:t>‹#›</a:t>
            </a:fld>
            <a:endParaRPr lang="en-DE"/>
          </a:p>
        </p:txBody>
      </p:sp>
    </p:spTree>
    <p:extLst>
      <p:ext uri="{BB962C8B-B14F-4D97-AF65-F5344CB8AC3E}">
        <p14:creationId xmlns:p14="http://schemas.microsoft.com/office/powerpoint/2010/main" val="190068658"/>
      </p:ext>
    </p:extLst>
  </p:cSld>
  <p:clrMap bg1="lt1" tx1="dk1" bg2="lt2" tx2="dk2" accent1="accent1" accent2="accent2" accent3="accent3" accent4="accent4" accent5="accent5" accent6="accent6" hlink="hlink" folHlink="folHlink"/>
  <p:sldLayoutIdLst>
    <p:sldLayoutId id="2147483763" r:id="rId1"/>
    <p:sldLayoutId id="2147483764" r:id="rId2"/>
    <p:sldLayoutId id="2147483765" r:id="rId3"/>
    <p:sldLayoutId id="2147483766" r:id="rId4"/>
    <p:sldLayoutId id="2147483767" r:id="rId5"/>
    <p:sldLayoutId id="2147483768" r:id="rId6"/>
    <p:sldLayoutId id="2147483769" r:id="rId7"/>
    <p:sldLayoutId id="2147483770" r:id="rId8"/>
    <p:sldLayoutId id="2147483771" r:id="rId9"/>
    <p:sldLayoutId id="2147483772" r:id="rId10"/>
    <p:sldLayoutId id="214748377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2.emf"/></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3.xml"/><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microsoft.com/office/2007/relationships/hdphoto" Target="../media/hdphoto1.wdp"/></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7.xml"/><Relationship Id="rId1" Type="http://schemas.openxmlformats.org/officeDocument/2006/relationships/slideLayout" Target="../slideLayouts/slideLayout1.xml"/><Relationship Id="rId6" Type="http://schemas.openxmlformats.org/officeDocument/2006/relationships/image" Target="../media/image21.png"/><Relationship Id="rId5" Type="http://schemas.openxmlformats.org/officeDocument/2006/relationships/image" Target="../media/image20.png"/><Relationship Id="rId4" Type="http://schemas.microsoft.com/office/2007/relationships/hdphoto" Target="../media/hdphoto2.wdp"/></Relationships>
</file>

<file path=ppt/slides/_rels/slide2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8.xml"/><Relationship Id="rId1" Type="http://schemas.openxmlformats.org/officeDocument/2006/relationships/slideLayout" Target="../slideLayouts/slideLayout1.xml"/><Relationship Id="rId6" Type="http://schemas.openxmlformats.org/officeDocument/2006/relationships/image" Target="../media/image21.png"/><Relationship Id="rId5" Type="http://schemas.openxmlformats.org/officeDocument/2006/relationships/image" Target="../media/image20.png"/><Relationship Id="rId4" Type="http://schemas.microsoft.com/office/2007/relationships/hdphoto" Target="../media/hdphoto3.wdp"/></Relationships>
</file>

<file path=ppt/slides/_rels/slide2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9.xml"/><Relationship Id="rId1" Type="http://schemas.openxmlformats.org/officeDocument/2006/relationships/slideLayout" Target="../slideLayouts/slideLayout1.xml"/><Relationship Id="rId6" Type="http://schemas.openxmlformats.org/officeDocument/2006/relationships/image" Target="../media/image21.png"/><Relationship Id="rId5" Type="http://schemas.openxmlformats.org/officeDocument/2006/relationships/image" Target="../media/image20.png"/><Relationship Id="rId4" Type="http://schemas.microsoft.com/office/2007/relationships/hdphoto" Target="../media/hdphoto4.wdp"/></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3" Type="http://schemas.openxmlformats.org/officeDocument/2006/relationships/hyperlink" Target="https://doi.org/10.1016/S0140-6736(51)92942-X" TargetMode="External"/><Relationship Id="rId2" Type="http://schemas.openxmlformats.org/officeDocument/2006/relationships/notesSlide" Target="../notesSlides/notesSlide30.xml"/><Relationship Id="rId1" Type="http://schemas.openxmlformats.org/officeDocument/2006/relationships/slideLayout" Target="../slideLayouts/slideLayout1.xml"/><Relationship Id="rId5" Type="http://schemas.openxmlformats.org/officeDocument/2006/relationships/hyperlink" Target="https://doi.org/10.1016/B978-0-12-416008-8.00015-2" TargetMode="External"/><Relationship Id="rId4" Type="http://schemas.openxmlformats.org/officeDocument/2006/relationships/hyperlink" Target="https://doi.org/10.1093/acprof:oso/9780199600434.003.0001" TargetMode="Externa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gif"/><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E1847B-E96B-154C-9E50-AF140737EC2F}"/>
              </a:ext>
            </a:extLst>
          </p:cNvPr>
          <p:cNvSpPr>
            <a:spLocks noGrp="1"/>
          </p:cNvSpPr>
          <p:nvPr>
            <p:ph type="ctrTitle"/>
          </p:nvPr>
        </p:nvSpPr>
        <p:spPr>
          <a:xfrm>
            <a:off x="2013823" y="2920650"/>
            <a:ext cx="8676222" cy="1016700"/>
          </a:xfrm>
        </p:spPr>
        <p:txBody>
          <a:bodyPr>
            <a:normAutofit fontScale="90000"/>
          </a:bodyPr>
          <a:lstStyle/>
          <a:p>
            <a:r>
              <a:rPr lang="en-DE" sz="3600" dirty="0"/>
              <a:t>Francesco Pupillo,</a:t>
            </a:r>
            <a:br>
              <a:rPr lang="en-DE" sz="3600" dirty="0"/>
            </a:br>
            <a:r>
              <a:rPr lang="en-DE" sz="3600" dirty="0"/>
              <a:t>Goethe University Frankfurt</a:t>
            </a:r>
          </a:p>
        </p:txBody>
      </p:sp>
      <p:sp>
        <p:nvSpPr>
          <p:cNvPr id="5" name="TextBox 4">
            <a:extLst>
              <a:ext uri="{FF2B5EF4-FFF2-40B4-BE49-F238E27FC236}">
                <a16:creationId xmlns:a16="http://schemas.microsoft.com/office/drawing/2014/main" id="{C5A03B2E-D809-0A52-23B9-E52B6EC1FD1A}"/>
              </a:ext>
            </a:extLst>
          </p:cNvPr>
          <p:cNvSpPr txBox="1"/>
          <p:nvPr/>
        </p:nvSpPr>
        <p:spPr>
          <a:xfrm>
            <a:off x="4617540" y="5059232"/>
            <a:ext cx="3468787" cy="1200329"/>
          </a:xfrm>
          <a:prstGeom prst="rect">
            <a:avLst/>
          </a:prstGeom>
          <a:noFill/>
        </p:spPr>
        <p:txBody>
          <a:bodyPr wrap="square">
            <a:spAutoFit/>
          </a:bodyPr>
          <a:lstStyle/>
          <a:p>
            <a:pPr algn="ctr"/>
            <a:r>
              <a:rPr lang="en-GB" b="1" dirty="0"/>
              <a:t>CIMCYC Workshop Computational modelling of </a:t>
            </a:r>
            <a:r>
              <a:rPr lang="en-GB" b="1" dirty="0" err="1"/>
              <a:t>behavioral</a:t>
            </a:r>
            <a:r>
              <a:rPr lang="en-GB" b="1" dirty="0"/>
              <a:t> data</a:t>
            </a:r>
          </a:p>
          <a:p>
            <a:pPr algn="ctr"/>
            <a:endParaRPr lang="en-GB" b="1" dirty="0"/>
          </a:p>
          <a:p>
            <a:pPr algn="ctr"/>
            <a:r>
              <a:rPr lang="en-GB" b="1" dirty="0">
                <a:solidFill>
                  <a:schemeClr val="bg1">
                    <a:lumMod val="65000"/>
                  </a:schemeClr>
                </a:solidFill>
              </a:rPr>
              <a:t>Granada, 2nd June 2022</a:t>
            </a:r>
          </a:p>
        </p:txBody>
      </p:sp>
      <p:sp>
        <p:nvSpPr>
          <p:cNvPr id="10" name="Title 1">
            <a:extLst>
              <a:ext uri="{FF2B5EF4-FFF2-40B4-BE49-F238E27FC236}">
                <a16:creationId xmlns:a16="http://schemas.microsoft.com/office/drawing/2014/main" id="{37B8F97A-8F26-E6D6-45F3-A1D161D3E30C}"/>
              </a:ext>
            </a:extLst>
          </p:cNvPr>
          <p:cNvSpPr txBox="1">
            <a:spLocks/>
          </p:cNvSpPr>
          <p:nvPr/>
        </p:nvSpPr>
        <p:spPr>
          <a:xfrm>
            <a:off x="2013823" y="1261063"/>
            <a:ext cx="8676222" cy="1016700"/>
          </a:xfrm>
          <a:prstGeom prst="rect">
            <a:avLst/>
          </a:prstGeom>
          <a:ln w="38100">
            <a:solidFill>
              <a:srgbClr val="C00000"/>
            </a:solidFill>
          </a:ln>
        </p:spPr>
        <p:txBody>
          <a:bodyPr vert="horz" lIns="91440" tIns="45720" rIns="91440" bIns="45720" rtlCol="0" anchor="b">
            <a:normAutofit fontScale="9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DE" dirty="0"/>
              <a:t>REINFORCEMENT LEARNING</a:t>
            </a:r>
          </a:p>
        </p:txBody>
      </p:sp>
      <p:sp>
        <p:nvSpPr>
          <p:cNvPr id="12" name="Rectangle 11">
            <a:extLst>
              <a:ext uri="{FF2B5EF4-FFF2-40B4-BE49-F238E27FC236}">
                <a16:creationId xmlns:a16="http://schemas.microsoft.com/office/drawing/2014/main" id="{8449879D-1243-52FD-5CFD-D3D53B45F67B}"/>
              </a:ext>
            </a:extLst>
          </p:cNvPr>
          <p:cNvSpPr/>
          <p:nvPr/>
        </p:nvSpPr>
        <p:spPr>
          <a:xfrm>
            <a:off x="963828" y="4361935"/>
            <a:ext cx="1445120" cy="1016700"/>
          </a:xfrm>
          <a:prstGeom prst="rect">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sz="8000" dirty="0">
                <a:solidFill>
                  <a:schemeClr val="tx1">
                    <a:lumMod val="95000"/>
                    <a:lumOff val="5000"/>
                  </a:schemeClr>
                </a:solidFill>
              </a:rPr>
              <a:t>𝛿</a:t>
            </a:r>
            <a:endParaRPr lang="en-DE" sz="8000" dirty="0"/>
          </a:p>
        </p:txBody>
      </p:sp>
    </p:spTree>
    <p:extLst>
      <p:ext uri="{BB962C8B-B14F-4D97-AF65-F5344CB8AC3E}">
        <p14:creationId xmlns:p14="http://schemas.microsoft.com/office/powerpoint/2010/main" val="14699049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Types of Reinforcement Learning</a:t>
            </a:r>
          </a:p>
        </p:txBody>
      </p:sp>
      <p:sp>
        <p:nvSpPr>
          <p:cNvPr id="2" name="TextBox 1">
            <a:extLst>
              <a:ext uri="{FF2B5EF4-FFF2-40B4-BE49-F238E27FC236}">
                <a16:creationId xmlns:a16="http://schemas.microsoft.com/office/drawing/2014/main" id="{E5A56054-69A7-C23A-BE1D-B66BD7E0BA9F}"/>
              </a:ext>
            </a:extLst>
          </p:cNvPr>
          <p:cNvSpPr txBox="1"/>
          <p:nvPr/>
        </p:nvSpPr>
        <p:spPr>
          <a:xfrm>
            <a:off x="288097" y="1349197"/>
            <a:ext cx="10509337" cy="3693319"/>
          </a:xfrm>
          <a:prstGeom prst="rect">
            <a:avLst/>
          </a:prstGeom>
          <a:noFill/>
        </p:spPr>
        <p:txBody>
          <a:bodyPr wrap="square" rtlCol="0">
            <a:spAutoFit/>
          </a:bodyPr>
          <a:lstStyle/>
          <a:p>
            <a:r>
              <a:rPr lang="en-DE" dirty="0"/>
              <a:t>Different types of reinforcement learning can be distinguished depending on whether they include </a:t>
            </a:r>
            <a:r>
              <a:rPr lang="en-DE" b="1" dirty="0"/>
              <a:t>Actions </a:t>
            </a:r>
            <a:r>
              <a:rPr lang="en-DE" dirty="0"/>
              <a:t> and </a:t>
            </a:r>
            <a:r>
              <a:rPr lang="en-DE" b="1" dirty="0"/>
              <a:t>States</a:t>
            </a:r>
          </a:p>
          <a:p>
            <a:endParaRPr lang="en-DE" b="1" dirty="0"/>
          </a:p>
          <a:p>
            <a:r>
              <a:rPr lang="en-DE" b="1" dirty="0"/>
              <a:t>Models that assume no state in the environment</a:t>
            </a:r>
          </a:p>
          <a:p>
            <a:endParaRPr lang="en-DE" b="1" dirty="0"/>
          </a:p>
          <a:p>
            <a:r>
              <a:rPr lang="en-DE" b="1" dirty="0"/>
              <a:t>No action: </a:t>
            </a:r>
            <a:r>
              <a:rPr lang="en-DE" dirty="0"/>
              <a:t>Pavlovian Conditioning</a:t>
            </a:r>
          </a:p>
          <a:p>
            <a:r>
              <a:rPr lang="en-DE" b="1" dirty="0"/>
              <a:t>Action: </a:t>
            </a:r>
            <a:r>
              <a:rPr lang="en-DE" dirty="0"/>
              <a:t>Bandit task, instrumental conditioning, reversal learning</a:t>
            </a:r>
          </a:p>
          <a:p>
            <a:endParaRPr lang="en-DE" dirty="0"/>
          </a:p>
          <a:p>
            <a:r>
              <a:rPr lang="en-DE" b="1" dirty="0"/>
              <a:t>Models that assume states in the environment				Not covered in this workshop!</a:t>
            </a:r>
          </a:p>
          <a:p>
            <a:r>
              <a:rPr lang="en-DE" dirty="0"/>
              <a:t>e.</a:t>
            </a:r>
            <a:r>
              <a:rPr lang="en-GB" dirty="0"/>
              <a:t>G</a:t>
            </a:r>
            <a:r>
              <a:rPr lang="en-DE" dirty="0"/>
              <a:t> Hidden Markov Models</a:t>
            </a:r>
          </a:p>
          <a:p>
            <a:endParaRPr lang="en-DE" dirty="0"/>
          </a:p>
          <a:p>
            <a:endParaRPr lang="en-DE" dirty="0"/>
          </a:p>
          <a:p>
            <a:endParaRPr lang="en-DE" dirty="0"/>
          </a:p>
        </p:txBody>
      </p:sp>
      <p:cxnSp>
        <p:nvCxnSpPr>
          <p:cNvPr id="5" name="Straight Arrow Connector 4">
            <a:extLst>
              <a:ext uri="{FF2B5EF4-FFF2-40B4-BE49-F238E27FC236}">
                <a16:creationId xmlns:a16="http://schemas.microsoft.com/office/drawing/2014/main" id="{411BD9BD-F175-7699-6626-47AEA4036E9C}"/>
              </a:ext>
            </a:extLst>
          </p:cNvPr>
          <p:cNvCxnSpPr/>
          <p:nvPr/>
        </p:nvCxnSpPr>
        <p:spPr>
          <a:xfrm>
            <a:off x="4987446" y="3742150"/>
            <a:ext cx="221710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850586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No action: Pavlovian conditioning</a:t>
            </a:r>
          </a:p>
        </p:txBody>
      </p:sp>
      <p:sp>
        <p:nvSpPr>
          <p:cNvPr id="2" name="TextBox 1">
            <a:extLst>
              <a:ext uri="{FF2B5EF4-FFF2-40B4-BE49-F238E27FC236}">
                <a16:creationId xmlns:a16="http://schemas.microsoft.com/office/drawing/2014/main" id="{E5A56054-69A7-C23A-BE1D-B66BD7E0BA9F}"/>
              </a:ext>
            </a:extLst>
          </p:cNvPr>
          <p:cNvSpPr txBox="1"/>
          <p:nvPr/>
        </p:nvSpPr>
        <p:spPr>
          <a:xfrm>
            <a:off x="288097" y="1349197"/>
            <a:ext cx="10509337" cy="2585323"/>
          </a:xfrm>
          <a:prstGeom prst="rect">
            <a:avLst/>
          </a:prstGeom>
          <a:noFill/>
        </p:spPr>
        <p:txBody>
          <a:bodyPr wrap="square" rtlCol="0">
            <a:spAutoFit/>
          </a:bodyPr>
          <a:lstStyle/>
          <a:p>
            <a:r>
              <a:rPr lang="en-DE" dirty="0"/>
              <a:t>Stimulus – stimulus association</a:t>
            </a:r>
          </a:p>
          <a:p>
            <a:endParaRPr lang="en-DE" dirty="0"/>
          </a:p>
          <a:p>
            <a:r>
              <a:rPr lang="en-DE" dirty="0"/>
              <a:t>e.g. assiciating a tone 	   (CS) to food	        (US)</a:t>
            </a:r>
          </a:p>
          <a:p>
            <a:endParaRPr lang="en-DE" dirty="0"/>
          </a:p>
          <a:p>
            <a:r>
              <a:rPr lang="en-DE" dirty="0"/>
              <a:t>The food is delivered independent of what the agent is doing</a:t>
            </a:r>
          </a:p>
          <a:p>
            <a:endParaRPr lang="en-DE" dirty="0"/>
          </a:p>
          <a:p>
            <a:r>
              <a:rPr lang="en-DE" dirty="0"/>
              <a:t>The agend responds to expectations formed during learning through a conditioned response (e.g., salivation),</a:t>
            </a:r>
          </a:p>
          <a:p>
            <a:r>
              <a:rPr lang="en-GB" dirty="0"/>
              <a:t>A</a:t>
            </a:r>
            <a:r>
              <a:rPr lang="en-DE" dirty="0"/>
              <a:t>nd increasing the expectations of food</a:t>
            </a:r>
          </a:p>
          <a:p>
            <a:endParaRPr lang="en-DE" dirty="0"/>
          </a:p>
        </p:txBody>
      </p:sp>
      <p:pic>
        <p:nvPicPr>
          <p:cNvPr id="8" name="Picture 7">
            <a:extLst>
              <a:ext uri="{FF2B5EF4-FFF2-40B4-BE49-F238E27FC236}">
                <a16:creationId xmlns:a16="http://schemas.microsoft.com/office/drawing/2014/main" id="{17A1FDF6-2EC5-37C8-8D23-61B0AD6F6123}"/>
              </a:ext>
            </a:extLst>
          </p:cNvPr>
          <p:cNvPicPr>
            <a:picLocks noChangeAspect="1"/>
          </p:cNvPicPr>
          <p:nvPr/>
        </p:nvPicPr>
        <p:blipFill>
          <a:blip r:embed="rId3">
            <a:lum/>
            <a:alphaModFix/>
          </a:blip>
          <a:srcRect/>
          <a:stretch>
            <a:fillRect/>
          </a:stretch>
        </p:blipFill>
        <p:spPr>
          <a:xfrm>
            <a:off x="2472119" y="1782175"/>
            <a:ext cx="705017" cy="647874"/>
          </a:xfrm>
          <a:prstGeom prst="rect">
            <a:avLst/>
          </a:prstGeom>
          <a:noFill/>
          <a:ln>
            <a:noFill/>
          </a:ln>
        </p:spPr>
      </p:pic>
      <p:pic>
        <p:nvPicPr>
          <p:cNvPr id="10" name="Picture 9" descr="A bowl of spaghetti&#10;&#10;Description automatically generated with medium confidence">
            <a:extLst>
              <a:ext uri="{FF2B5EF4-FFF2-40B4-BE49-F238E27FC236}">
                <a16:creationId xmlns:a16="http://schemas.microsoft.com/office/drawing/2014/main" id="{9BFAF9E8-463A-D88A-6A2A-48F9C078C84D}"/>
              </a:ext>
            </a:extLst>
          </p:cNvPr>
          <p:cNvPicPr>
            <a:picLocks noChangeAspect="1"/>
          </p:cNvPicPr>
          <p:nvPr/>
        </p:nvPicPr>
        <p:blipFill>
          <a:blip r:embed="rId4"/>
          <a:stretch>
            <a:fillRect/>
          </a:stretch>
        </p:blipFill>
        <p:spPr>
          <a:xfrm>
            <a:off x="4412366" y="1838065"/>
            <a:ext cx="849588" cy="551034"/>
          </a:xfrm>
          <a:prstGeom prst="rect">
            <a:avLst/>
          </a:prstGeom>
        </p:spPr>
      </p:pic>
    </p:spTree>
    <p:extLst>
      <p:ext uri="{BB962C8B-B14F-4D97-AF65-F5344CB8AC3E}">
        <p14:creationId xmlns:p14="http://schemas.microsoft.com/office/powerpoint/2010/main" val="37002764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Rescorla-Wagner model</a:t>
            </a:r>
          </a:p>
        </p:txBody>
      </p:sp>
      <p:sp>
        <p:nvSpPr>
          <p:cNvPr id="2" name="TextBox 1">
            <a:extLst>
              <a:ext uri="{FF2B5EF4-FFF2-40B4-BE49-F238E27FC236}">
                <a16:creationId xmlns:a16="http://schemas.microsoft.com/office/drawing/2014/main" id="{E5A56054-69A7-C23A-BE1D-B66BD7E0BA9F}"/>
              </a:ext>
            </a:extLst>
          </p:cNvPr>
          <p:cNvSpPr txBox="1"/>
          <p:nvPr/>
        </p:nvSpPr>
        <p:spPr>
          <a:xfrm>
            <a:off x="288097" y="1349197"/>
            <a:ext cx="10509337" cy="923330"/>
          </a:xfrm>
          <a:prstGeom prst="rect">
            <a:avLst/>
          </a:prstGeom>
          <a:noFill/>
        </p:spPr>
        <p:txBody>
          <a:bodyPr wrap="square" rtlCol="0">
            <a:spAutoFit/>
          </a:bodyPr>
          <a:lstStyle/>
          <a:p>
            <a:r>
              <a:rPr lang="en-DE" dirty="0"/>
              <a:t>It started as a simple model of how US expectations were learned. </a:t>
            </a:r>
          </a:p>
          <a:p>
            <a:endParaRPr lang="en-DE" dirty="0"/>
          </a:p>
          <a:p>
            <a:r>
              <a:rPr lang="en-DE" dirty="0"/>
              <a:t>It was developed to explain many phenomena</a:t>
            </a:r>
          </a:p>
        </p:txBody>
      </p:sp>
      <p:sp>
        <p:nvSpPr>
          <p:cNvPr id="10" name="TextBox 9">
            <a:extLst>
              <a:ext uri="{FF2B5EF4-FFF2-40B4-BE49-F238E27FC236}">
                <a16:creationId xmlns:a16="http://schemas.microsoft.com/office/drawing/2014/main" id="{36F7311B-28E9-5423-343B-32F61539AD6A}"/>
              </a:ext>
            </a:extLst>
          </p:cNvPr>
          <p:cNvSpPr txBox="1"/>
          <p:nvPr/>
        </p:nvSpPr>
        <p:spPr>
          <a:xfrm>
            <a:off x="4572073" y="2493427"/>
            <a:ext cx="3454400" cy="461665"/>
          </a:xfrm>
          <a:prstGeom prst="rect">
            <a:avLst/>
          </a:prstGeom>
          <a:noFill/>
        </p:spPr>
        <p:txBody>
          <a:bodyPr wrap="square" rtlCol="0">
            <a:spAutoFit/>
          </a:bodyPr>
          <a:lstStyle/>
          <a:p>
            <a:r>
              <a:rPr lang="en-DE" sz="2400" i="1" dirty="0"/>
              <a:t>V</a:t>
            </a:r>
            <a:r>
              <a:rPr lang="en-DE" sz="2400" i="1" baseline="-25000" dirty="0"/>
              <a:t>t+1 </a:t>
            </a:r>
            <a:r>
              <a:rPr lang="en-DE" sz="2400" i="1" dirty="0"/>
              <a:t>= V</a:t>
            </a:r>
            <a:r>
              <a:rPr lang="en-DE" sz="2400" i="1" baseline="-25000" dirty="0"/>
              <a:t>t </a:t>
            </a:r>
            <a:r>
              <a:rPr lang="en-DE" sz="2400" i="1" dirty="0"/>
              <a:t>+ ⍺ (R</a:t>
            </a:r>
            <a:r>
              <a:rPr lang="en-DE" sz="2400" i="1" baseline="-25000" dirty="0"/>
              <a:t>t</a:t>
            </a:r>
            <a:r>
              <a:rPr lang="en-DE" sz="2400" i="1" dirty="0"/>
              <a:t> – V</a:t>
            </a:r>
            <a:r>
              <a:rPr lang="en-DE" sz="2400" i="1" baseline="-25000" dirty="0"/>
              <a:t>t </a:t>
            </a:r>
            <a:r>
              <a:rPr lang="en-DE" sz="2400" i="1" dirty="0"/>
              <a:t>)</a:t>
            </a:r>
            <a:endParaRPr lang="en-DE" sz="2400" i="1" baseline="-25000" dirty="0"/>
          </a:p>
        </p:txBody>
      </p:sp>
      <p:graphicFrame>
        <p:nvGraphicFramePr>
          <p:cNvPr id="3" name="Object 2">
            <a:extLst>
              <a:ext uri="{FF2B5EF4-FFF2-40B4-BE49-F238E27FC236}">
                <a16:creationId xmlns:a16="http://schemas.microsoft.com/office/drawing/2014/main" id="{50689337-7A27-30E5-1B16-54B6C266C9CE}"/>
              </a:ext>
            </a:extLst>
          </p:cNvPr>
          <p:cNvGraphicFramePr>
            <a:graphicFrameLocks noChangeAspect="1"/>
          </p:cNvGraphicFramePr>
          <p:nvPr>
            <p:extLst>
              <p:ext uri="{D42A27DB-BD31-4B8C-83A1-F6EECF244321}">
                <p14:modId xmlns:p14="http://schemas.microsoft.com/office/powerpoint/2010/main" val="1375559186"/>
              </p:ext>
            </p:extLst>
          </p:nvPr>
        </p:nvGraphicFramePr>
        <p:xfrm>
          <a:off x="1524000" y="3332163"/>
          <a:ext cx="9144000" cy="190500"/>
        </p:xfrm>
        <a:graphic>
          <a:graphicData uri="http://schemas.openxmlformats.org/presentationml/2006/ole">
            <mc:AlternateContent xmlns:mc="http://schemas.openxmlformats.org/markup-compatibility/2006">
              <mc:Choice xmlns:v="urn:schemas-microsoft-com:vml" Requires="v">
                <p:oleObj name="Document" r:id="rId3" imgW="9144000" imgH="190500" progId="Word.Document.8">
                  <p:embed/>
                </p:oleObj>
              </mc:Choice>
              <mc:Fallback>
                <p:oleObj name="Document" r:id="rId3" imgW="9144000" imgH="190500" progId="Word.Document.8">
                  <p:embed/>
                  <p:pic>
                    <p:nvPicPr>
                      <p:cNvPr id="0" name=""/>
                      <p:cNvPicPr/>
                      <p:nvPr/>
                    </p:nvPicPr>
                    <p:blipFill>
                      <a:blip r:embed="rId4"/>
                      <a:stretch>
                        <a:fillRect/>
                      </a:stretch>
                    </p:blipFill>
                    <p:spPr>
                      <a:xfrm>
                        <a:off x="1524000" y="3332163"/>
                        <a:ext cx="9144000" cy="190500"/>
                      </a:xfrm>
                      <a:prstGeom prst="rect">
                        <a:avLst/>
                      </a:prstGeom>
                    </p:spPr>
                  </p:pic>
                </p:oleObj>
              </mc:Fallback>
            </mc:AlternateContent>
          </a:graphicData>
        </a:graphic>
      </p:graphicFrame>
      <p:cxnSp>
        <p:nvCxnSpPr>
          <p:cNvPr id="12" name="Straight Arrow Connector 11">
            <a:extLst>
              <a:ext uri="{FF2B5EF4-FFF2-40B4-BE49-F238E27FC236}">
                <a16:creationId xmlns:a16="http://schemas.microsoft.com/office/drawing/2014/main" id="{3EFC1A84-5789-65C9-A56E-ED87C5913994}"/>
              </a:ext>
            </a:extLst>
          </p:cNvPr>
          <p:cNvCxnSpPr>
            <a:cxnSpLocks/>
          </p:cNvCxnSpPr>
          <p:nvPr/>
        </p:nvCxnSpPr>
        <p:spPr>
          <a:xfrm flipH="1">
            <a:off x="3993687" y="2955092"/>
            <a:ext cx="891464" cy="71503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4" name="TextBox 13">
            <a:extLst>
              <a:ext uri="{FF2B5EF4-FFF2-40B4-BE49-F238E27FC236}">
                <a16:creationId xmlns:a16="http://schemas.microsoft.com/office/drawing/2014/main" id="{79BFFB15-3831-1C12-CD42-CA242556C822}"/>
              </a:ext>
            </a:extLst>
          </p:cNvPr>
          <p:cNvSpPr txBox="1"/>
          <p:nvPr/>
        </p:nvSpPr>
        <p:spPr>
          <a:xfrm>
            <a:off x="2484300" y="3806432"/>
            <a:ext cx="3018773" cy="923330"/>
          </a:xfrm>
          <a:prstGeom prst="rect">
            <a:avLst/>
          </a:prstGeom>
          <a:solidFill>
            <a:schemeClr val="accent4">
              <a:lumMod val="40000"/>
              <a:lumOff val="60000"/>
            </a:schemeClr>
          </a:solidFill>
        </p:spPr>
        <p:txBody>
          <a:bodyPr wrap="square" rtlCol="0">
            <a:spAutoFit/>
          </a:bodyPr>
          <a:lstStyle/>
          <a:p>
            <a:r>
              <a:rPr lang="en-DE" dirty="0"/>
              <a:t>Expected value:</a:t>
            </a:r>
          </a:p>
          <a:p>
            <a:r>
              <a:rPr lang="en-DE" dirty="0"/>
              <a:t>How strongly CS is predictiv of US</a:t>
            </a:r>
          </a:p>
        </p:txBody>
      </p:sp>
      <p:cxnSp>
        <p:nvCxnSpPr>
          <p:cNvPr id="15" name="Straight Arrow Connector 14">
            <a:extLst>
              <a:ext uri="{FF2B5EF4-FFF2-40B4-BE49-F238E27FC236}">
                <a16:creationId xmlns:a16="http://schemas.microsoft.com/office/drawing/2014/main" id="{7C817411-06F7-93BF-4DB9-8D292C19EE0F}"/>
              </a:ext>
            </a:extLst>
          </p:cNvPr>
          <p:cNvCxnSpPr>
            <a:cxnSpLocks/>
          </p:cNvCxnSpPr>
          <p:nvPr/>
        </p:nvCxnSpPr>
        <p:spPr>
          <a:xfrm>
            <a:off x="5982236" y="3093468"/>
            <a:ext cx="0" cy="205324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7" name="TextBox 16">
            <a:extLst>
              <a:ext uri="{FF2B5EF4-FFF2-40B4-BE49-F238E27FC236}">
                <a16:creationId xmlns:a16="http://schemas.microsoft.com/office/drawing/2014/main" id="{E36F10CC-406C-D53D-8683-1A3C676660D7}"/>
              </a:ext>
            </a:extLst>
          </p:cNvPr>
          <p:cNvSpPr txBox="1"/>
          <p:nvPr/>
        </p:nvSpPr>
        <p:spPr>
          <a:xfrm>
            <a:off x="4385167" y="5237169"/>
            <a:ext cx="3018773" cy="1200329"/>
          </a:xfrm>
          <a:prstGeom prst="rect">
            <a:avLst/>
          </a:prstGeom>
          <a:solidFill>
            <a:srgbClr val="0070C0">
              <a:alpha val="59702"/>
            </a:srgbClr>
          </a:solidFill>
        </p:spPr>
        <p:txBody>
          <a:bodyPr wrap="square" rtlCol="0">
            <a:spAutoFit/>
          </a:bodyPr>
          <a:lstStyle/>
          <a:p>
            <a:r>
              <a:rPr lang="en-DE" dirty="0"/>
              <a:t>Learning rate:</a:t>
            </a:r>
          </a:p>
          <a:p>
            <a:r>
              <a:rPr lang="en-DE" dirty="0"/>
              <a:t>To what extend the curent observation is used to update the expected value</a:t>
            </a:r>
          </a:p>
        </p:txBody>
      </p:sp>
      <p:sp>
        <p:nvSpPr>
          <p:cNvPr id="18" name="Rounded Rectangle 17">
            <a:extLst>
              <a:ext uri="{FF2B5EF4-FFF2-40B4-BE49-F238E27FC236}">
                <a16:creationId xmlns:a16="http://schemas.microsoft.com/office/drawing/2014/main" id="{DD0FD3BD-EA1D-F43A-4751-8D08DFC45B2B}"/>
              </a:ext>
            </a:extLst>
          </p:cNvPr>
          <p:cNvSpPr/>
          <p:nvPr/>
        </p:nvSpPr>
        <p:spPr>
          <a:xfrm>
            <a:off x="4572073" y="2556296"/>
            <a:ext cx="613702" cy="398796"/>
          </a:xfrm>
          <a:prstGeom prst="roundRect">
            <a:avLst/>
          </a:prstGeom>
          <a:solidFill>
            <a:srgbClr val="FFC000">
              <a:alpha val="42705"/>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9" name="Rounded Rectangle 18">
            <a:extLst>
              <a:ext uri="{FF2B5EF4-FFF2-40B4-BE49-F238E27FC236}">
                <a16:creationId xmlns:a16="http://schemas.microsoft.com/office/drawing/2014/main" id="{EB57B185-5DEB-2A8D-FD79-837BC8D153A5}"/>
              </a:ext>
            </a:extLst>
          </p:cNvPr>
          <p:cNvSpPr/>
          <p:nvPr/>
        </p:nvSpPr>
        <p:spPr>
          <a:xfrm>
            <a:off x="5280851" y="2556296"/>
            <a:ext cx="380913" cy="398796"/>
          </a:xfrm>
          <a:prstGeom prst="roundRect">
            <a:avLst/>
          </a:prstGeom>
          <a:solidFill>
            <a:srgbClr val="FFC000">
              <a:alpha val="42705"/>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1" name="Rounded Rectangle 20">
            <a:extLst>
              <a:ext uri="{FF2B5EF4-FFF2-40B4-BE49-F238E27FC236}">
                <a16:creationId xmlns:a16="http://schemas.microsoft.com/office/drawing/2014/main" id="{1F7A7EA3-4D31-B80E-F730-9B93DF8C2D01}"/>
              </a:ext>
            </a:extLst>
          </p:cNvPr>
          <p:cNvSpPr/>
          <p:nvPr/>
        </p:nvSpPr>
        <p:spPr>
          <a:xfrm>
            <a:off x="5848951" y="2556296"/>
            <a:ext cx="247050" cy="398796"/>
          </a:xfrm>
          <a:prstGeom prst="roundRect">
            <a:avLst/>
          </a:prstGeom>
          <a:solidFill>
            <a:srgbClr val="0070C0">
              <a:alpha val="42705"/>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2" name="Rounded Rectangle 21">
            <a:extLst>
              <a:ext uri="{FF2B5EF4-FFF2-40B4-BE49-F238E27FC236}">
                <a16:creationId xmlns:a16="http://schemas.microsoft.com/office/drawing/2014/main" id="{F555DED5-06A9-6285-DC6B-31C8FCB9862D}"/>
              </a:ext>
            </a:extLst>
          </p:cNvPr>
          <p:cNvSpPr/>
          <p:nvPr/>
        </p:nvSpPr>
        <p:spPr>
          <a:xfrm>
            <a:off x="6238831" y="2556296"/>
            <a:ext cx="813322" cy="398796"/>
          </a:xfrm>
          <a:prstGeom prst="roundRect">
            <a:avLst/>
          </a:prstGeom>
          <a:solidFill>
            <a:srgbClr val="C00000">
              <a:alpha val="42705"/>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cxnSp>
        <p:nvCxnSpPr>
          <p:cNvPr id="23" name="Straight Arrow Connector 22">
            <a:extLst>
              <a:ext uri="{FF2B5EF4-FFF2-40B4-BE49-F238E27FC236}">
                <a16:creationId xmlns:a16="http://schemas.microsoft.com/office/drawing/2014/main" id="{D87121BD-A151-7E4E-A6EA-1B9E4BAAF74C}"/>
              </a:ext>
            </a:extLst>
          </p:cNvPr>
          <p:cNvCxnSpPr>
            <a:cxnSpLocks/>
          </p:cNvCxnSpPr>
          <p:nvPr/>
        </p:nvCxnSpPr>
        <p:spPr>
          <a:xfrm>
            <a:off x="6564196" y="2968447"/>
            <a:ext cx="1051629" cy="70167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7" name="TextBox 26">
            <a:extLst>
              <a:ext uri="{FF2B5EF4-FFF2-40B4-BE49-F238E27FC236}">
                <a16:creationId xmlns:a16="http://schemas.microsoft.com/office/drawing/2014/main" id="{7495BDE7-815C-DC1F-667A-0B02910DC0B0}"/>
              </a:ext>
            </a:extLst>
          </p:cNvPr>
          <p:cNvSpPr txBox="1"/>
          <p:nvPr/>
        </p:nvSpPr>
        <p:spPr>
          <a:xfrm>
            <a:off x="7090010" y="3806432"/>
            <a:ext cx="3018773" cy="1200329"/>
          </a:xfrm>
          <a:prstGeom prst="rect">
            <a:avLst/>
          </a:prstGeom>
          <a:solidFill>
            <a:srgbClr val="C00000">
              <a:alpha val="30000"/>
            </a:srgbClr>
          </a:solidFill>
        </p:spPr>
        <p:txBody>
          <a:bodyPr wrap="square" rtlCol="0">
            <a:spAutoFit/>
          </a:bodyPr>
          <a:lstStyle/>
          <a:p>
            <a:r>
              <a:rPr lang="en-DE" dirty="0"/>
              <a:t>Prediction error:</a:t>
            </a:r>
          </a:p>
          <a:p>
            <a:r>
              <a:rPr lang="en-DE" dirty="0"/>
              <a:t>Difference between the current expected value and the observation </a:t>
            </a:r>
          </a:p>
        </p:txBody>
      </p:sp>
    </p:spTree>
    <p:extLst>
      <p:ext uri="{BB962C8B-B14F-4D97-AF65-F5344CB8AC3E}">
        <p14:creationId xmlns:p14="http://schemas.microsoft.com/office/powerpoint/2010/main" val="21304447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Rescorla-Wagner model</a:t>
            </a:r>
          </a:p>
        </p:txBody>
      </p:sp>
      <p:sp>
        <p:nvSpPr>
          <p:cNvPr id="2" name="TextBox 1">
            <a:extLst>
              <a:ext uri="{FF2B5EF4-FFF2-40B4-BE49-F238E27FC236}">
                <a16:creationId xmlns:a16="http://schemas.microsoft.com/office/drawing/2014/main" id="{E5A56054-69A7-C23A-BE1D-B66BD7E0BA9F}"/>
              </a:ext>
            </a:extLst>
          </p:cNvPr>
          <p:cNvSpPr txBox="1"/>
          <p:nvPr/>
        </p:nvSpPr>
        <p:spPr>
          <a:xfrm>
            <a:off x="263045" y="1637296"/>
            <a:ext cx="10509337" cy="923330"/>
          </a:xfrm>
          <a:prstGeom prst="rect">
            <a:avLst/>
          </a:prstGeom>
          <a:noFill/>
        </p:spPr>
        <p:txBody>
          <a:bodyPr wrap="square" rtlCol="0">
            <a:spAutoFit/>
          </a:bodyPr>
          <a:lstStyle/>
          <a:p>
            <a:r>
              <a:rPr lang="en-DE" dirty="0"/>
              <a:t>Question: what is the main implication of this model?</a:t>
            </a:r>
          </a:p>
          <a:p>
            <a:r>
              <a:rPr lang="en-GB" dirty="0"/>
              <a:t>W</a:t>
            </a:r>
            <a:r>
              <a:rPr lang="en-DE" dirty="0"/>
              <a:t>hen does learning occurs and when it does not?</a:t>
            </a:r>
          </a:p>
          <a:p>
            <a:endParaRPr lang="en-DE" dirty="0"/>
          </a:p>
        </p:txBody>
      </p:sp>
      <p:sp>
        <p:nvSpPr>
          <p:cNvPr id="10" name="TextBox 9">
            <a:extLst>
              <a:ext uri="{FF2B5EF4-FFF2-40B4-BE49-F238E27FC236}">
                <a16:creationId xmlns:a16="http://schemas.microsoft.com/office/drawing/2014/main" id="{36F7311B-28E9-5423-343B-32F61539AD6A}"/>
              </a:ext>
            </a:extLst>
          </p:cNvPr>
          <p:cNvSpPr txBox="1"/>
          <p:nvPr/>
        </p:nvSpPr>
        <p:spPr>
          <a:xfrm>
            <a:off x="7317982" y="1006690"/>
            <a:ext cx="3454400" cy="461665"/>
          </a:xfrm>
          <a:prstGeom prst="rect">
            <a:avLst/>
          </a:prstGeom>
          <a:noFill/>
        </p:spPr>
        <p:txBody>
          <a:bodyPr wrap="square" rtlCol="0">
            <a:spAutoFit/>
          </a:bodyPr>
          <a:lstStyle/>
          <a:p>
            <a:r>
              <a:rPr lang="en-DE" sz="2400" i="1" dirty="0"/>
              <a:t>V</a:t>
            </a:r>
            <a:r>
              <a:rPr lang="en-DE" sz="2400" i="1" baseline="-25000" dirty="0"/>
              <a:t>t+1 </a:t>
            </a:r>
            <a:r>
              <a:rPr lang="en-DE" sz="2400" i="1" dirty="0"/>
              <a:t>= V</a:t>
            </a:r>
            <a:r>
              <a:rPr lang="en-DE" sz="2400" i="1" baseline="-25000" dirty="0"/>
              <a:t>t </a:t>
            </a:r>
            <a:r>
              <a:rPr lang="en-DE" sz="2400" i="1" dirty="0"/>
              <a:t>+ ⍺ (R</a:t>
            </a:r>
            <a:r>
              <a:rPr lang="en-DE" sz="2400" i="1" baseline="-25000" dirty="0"/>
              <a:t>t</a:t>
            </a:r>
            <a:r>
              <a:rPr lang="en-DE" sz="2400" i="1" dirty="0"/>
              <a:t> – V</a:t>
            </a:r>
            <a:r>
              <a:rPr lang="en-DE" sz="2400" i="1" baseline="-25000" dirty="0"/>
              <a:t>t </a:t>
            </a:r>
            <a:r>
              <a:rPr lang="en-DE" sz="2400" i="1" dirty="0"/>
              <a:t>)</a:t>
            </a:r>
            <a:endParaRPr lang="en-DE" sz="2400" i="1" baseline="-25000" dirty="0"/>
          </a:p>
        </p:txBody>
      </p:sp>
      <p:sp>
        <p:nvSpPr>
          <p:cNvPr id="3" name="TextBox 2">
            <a:extLst>
              <a:ext uri="{FF2B5EF4-FFF2-40B4-BE49-F238E27FC236}">
                <a16:creationId xmlns:a16="http://schemas.microsoft.com/office/drawing/2014/main" id="{AAF8A123-334A-48E4-59AE-69263D3301F2}"/>
              </a:ext>
            </a:extLst>
          </p:cNvPr>
          <p:cNvSpPr txBox="1"/>
          <p:nvPr/>
        </p:nvSpPr>
        <p:spPr>
          <a:xfrm>
            <a:off x="1323474" y="3296653"/>
            <a:ext cx="5690937" cy="369332"/>
          </a:xfrm>
          <a:prstGeom prst="rect">
            <a:avLst/>
          </a:prstGeom>
          <a:noFill/>
        </p:spPr>
        <p:txBody>
          <a:bodyPr wrap="square" rtlCol="0">
            <a:spAutoFit/>
          </a:bodyPr>
          <a:lstStyle/>
          <a:p>
            <a:r>
              <a:rPr lang="en-DE" dirty="0"/>
              <a:t>Now Simulate it! </a:t>
            </a:r>
          </a:p>
        </p:txBody>
      </p:sp>
      <p:sp>
        <p:nvSpPr>
          <p:cNvPr id="4" name="Rectangle 3">
            <a:extLst>
              <a:ext uri="{FF2B5EF4-FFF2-40B4-BE49-F238E27FC236}">
                <a16:creationId xmlns:a16="http://schemas.microsoft.com/office/drawing/2014/main" id="{100711C9-4BD2-A614-B453-581DEF9254B9}"/>
              </a:ext>
            </a:extLst>
          </p:cNvPr>
          <p:cNvSpPr/>
          <p:nvPr/>
        </p:nvSpPr>
        <p:spPr>
          <a:xfrm>
            <a:off x="1828800" y="3958389"/>
            <a:ext cx="1797269" cy="97455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a:solidFill>
                  <a:schemeClr val="tx1"/>
                </a:solidFill>
              </a:rPr>
              <a:t>```{r, Pavlovian}</a:t>
            </a:r>
          </a:p>
          <a:p>
            <a:endParaRPr lang="en-GB" dirty="0">
              <a:solidFill>
                <a:schemeClr val="tx1"/>
              </a:solidFill>
            </a:endParaRPr>
          </a:p>
          <a:p>
            <a:r>
              <a:rPr lang="en-GB" dirty="0">
                <a:solidFill>
                  <a:schemeClr val="tx1"/>
                </a:solidFill>
              </a:rPr>
              <a:t>```</a:t>
            </a:r>
            <a:endParaRPr lang="en-DE" dirty="0">
              <a:solidFill>
                <a:schemeClr val="tx1"/>
              </a:solidFill>
            </a:endParaRPr>
          </a:p>
        </p:txBody>
      </p:sp>
    </p:spTree>
    <p:extLst>
      <p:ext uri="{BB962C8B-B14F-4D97-AF65-F5344CB8AC3E}">
        <p14:creationId xmlns:p14="http://schemas.microsoft.com/office/powerpoint/2010/main" val="40145051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Rescorla-Wagner model</a:t>
            </a:r>
          </a:p>
        </p:txBody>
      </p:sp>
      <p:sp>
        <p:nvSpPr>
          <p:cNvPr id="10" name="TextBox 9">
            <a:extLst>
              <a:ext uri="{FF2B5EF4-FFF2-40B4-BE49-F238E27FC236}">
                <a16:creationId xmlns:a16="http://schemas.microsoft.com/office/drawing/2014/main" id="{36F7311B-28E9-5423-343B-32F61539AD6A}"/>
              </a:ext>
            </a:extLst>
          </p:cNvPr>
          <p:cNvSpPr txBox="1"/>
          <p:nvPr/>
        </p:nvSpPr>
        <p:spPr>
          <a:xfrm>
            <a:off x="7317982" y="1006690"/>
            <a:ext cx="3454400" cy="461665"/>
          </a:xfrm>
          <a:prstGeom prst="rect">
            <a:avLst/>
          </a:prstGeom>
          <a:noFill/>
        </p:spPr>
        <p:txBody>
          <a:bodyPr wrap="square" rtlCol="0">
            <a:spAutoFit/>
          </a:bodyPr>
          <a:lstStyle/>
          <a:p>
            <a:r>
              <a:rPr lang="en-DE" sz="2400" i="1" dirty="0"/>
              <a:t>V</a:t>
            </a:r>
            <a:r>
              <a:rPr lang="en-DE" sz="2400" i="1" baseline="-25000" dirty="0"/>
              <a:t>t+1 </a:t>
            </a:r>
            <a:r>
              <a:rPr lang="en-DE" sz="2400" i="1" dirty="0"/>
              <a:t>= V</a:t>
            </a:r>
            <a:r>
              <a:rPr lang="en-DE" sz="2400" i="1" baseline="-25000" dirty="0"/>
              <a:t>t </a:t>
            </a:r>
            <a:r>
              <a:rPr lang="en-DE" sz="2400" i="1" dirty="0"/>
              <a:t>+ ⍺ (R</a:t>
            </a:r>
            <a:r>
              <a:rPr lang="en-DE" sz="2400" i="1" baseline="-25000" dirty="0"/>
              <a:t>t</a:t>
            </a:r>
            <a:r>
              <a:rPr lang="en-DE" sz="2400" i="1" dirty="0"/>
              <a:t> – V</a:t>
            </a:r>
            <a:r>
              <a:rPr lang="en-DE" sz="2400" i="1" baseline="-25000" dirty="0"/>
              <a:t>t </a:t>
            </a:r>
            <a:r>
              <a:rPr lang="en-DE" sz="2400" i="1" dirty="0"/>
              <a:t>)</a:t>
            </a:r>
            <a:endParaRPr lang="en-DE" sz="2400" i="1" baseline="-25000" dirty="0"/>
          </a:p>
        </p:txBody>
      </p:sp>
      <p:sp>
        <p:nvSpPr>
          <p:cNvPr id="3" name="TextBox 2">
            <a:extLst>
              <a:ext uri="{FF2B5EF4-FFF2-40B4-BE49-F238E27FC236}">
                <a16:creationId xmlns:a16="http://schemas.microsoft.com/office/drawing/2014/main" id="{AAF8A123-334A-48E4-59AE-69263D3301F2}"/>
              </a:ext>
            </a:extLst>
          </p:cNvPr>
          <p:cNvSpPr txBox="1"/>
          <p:nvPr/>
        </p:nvSpPr>
        <p:spPr>
          <a:xfrm>
            <a:off x="156825" y="979865"/>
            <a:ext cx="5690937" cy="369332"/>
          </a:xfrm>
          <a:prstGeom prst="rect">
            <a:avLst/>
          </a:prstGeom>
          <a:noFill/>
        </p:spPr>
        <p:txBody>
          <a:bodyPr wrap="square" rtlCol="0">
            <a:spAutoFit/>
          </a:bodyPr>
          <a:lstStyle/>
          <a:p>
            <a:r>
              <a:rPr lang="en-DE" dirty="0"/>
              <a:t>Simulate it with different learning rates</a:t>
            </a:r>
          </a:p>
        </p:txBody>
      </p:sp>
      <p:sp>
        <p:nvSpPr>
          <p:cNvPr id="4" name="Rectangle 3">
            <a:extLst>
              <a:ext uri="{FF2B5EF4-FFF2-40B4-BE49-F238E27FC236}">
                <a16:creationId xmlns:a16="http://schemas.microsoft.com/office/drawing/2014/main" id="{100711C9-4BD2-A614-B453-581DEF9254B9}"/>
              </a:ext>
            </a:extLst>
          </p:cNvPr>
          <p:cNvSpPr/>
          <p:nvPr/>
        </p:nvSpPr>
        <p:spPr>
          <a:xfrm>
            <a:off x="520983" y="1468355"/>
            <a:ext cx="1797269" cy="97455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a:solidFill>
                  <a:schemeClr val="tx1"/>
                </a:solidFill>
              </a:rPr>
              <a:t>```{r, Pavlovian}</a:t>
            </a:r>
          </a:p>
          <a:p>
            <a:endParaRPr lang="en-GB" dirty="0">
              <a:solidFill>
                <a:schemeClr val="tx1"/>
              </a:solidFill>
            </a:endParaRPr>
          </a:p>
          <a:p>
            <a:r>
              <a:rPr lang="en-GB" dirty="0">
                <a:solidFill>
                  <a:schemeClr val="tx1"/>
                </a:solidFill>
              </a:rPr>
              <a:t>```</a:t>
            </a:r>
            <a:endParaRPr lang="en-DE" dirty="0">
              <a:solidFill>
                <a:schemeClr val="tx1"/>
              </a:solidFill>
            </a:endParaRPr>
          </a:p>
        </p:txBody>
      </p:sp>
      <p:sp>
        <p:nvSpPr>
          <p:cNvPr id="9" name="TextBox 8">
            <a:extLst>
              <a:ext uri="{FF2B5EF4-FFF2-40B4-BE49-F238E27FC236}">
                <a16:creationId xmlns:a16="http://schemas.microsoft.com/office/drawing/2014/main" id="{330C9132-6EAD-FB84-C16E-14F5F31FBE98}"/>
              </a:ext>
            </a:extLst>
          </p:cNvPr>
          <p:cNvSpPr txBox="1"/>
          <p:nvPr/>
        </p:nvSpPr>
        <p:spPr>
          <a:xfrm>
            <a:off x="156825" y="4187189"/>
            <a:ext cx="5690937" cy="369332"/>
          </a:xfrm>
          <a:prstGeom prst="rect">
            <a:avLst/>
          </a:prstGeom>
          <a:noFill/>
        </p:spPr>
        <p:txBody>
          <a:bodyPr wrap="square" rtlCol="0">
            <a:spAutoFit/>
          </a:bodyPr>
          <a:lstStyle/>
          <a:p>
            <a:r>
              <a:rPr lang="en-DE" dirty="0"/>
              <a:t>Check what happens if we add probabilistic reward </a:t>
            </a:r>
          </a:p>
        </p:txBody>
      </p:sp>
    </p:spTree>
    <p:extLst>
      <p:ext uri="{BB962C8B-B14F-4D97-AF65-F5344CB8AC3E}">
        <p14:creationId xmlns:p14="http://schemas.microsoft.com/office/powerpoint/2010/main" val="41951061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Rescorla-Wagner model</a:t>
            </a:r>
          </a:p>
        </p:txBody>
      </p:sp>
      <p:sp>
        <p:nvSpPr>
          <p:cNvPr id="2" name="TextBox 1">
            <a:extLst>
              <a:ext uri="{FF2B5EF4-FFF2-40B4-BE49-F238E27FC236}">
                <a16:creationId xmlns:a16="http://schemas.microsoft.com/office/drawing/2014/main" id="{D3FDE6D5-2EE2-E4D5-82E0-F9C265E034B9}"/>
              </a:ext>
            </a:extLst>
          </p:cNvPr>
          <p:cNvSpPr txBox="1"/>
          <p:nvPr/>
        </p:nvSpPr>
        <p:spPr>
          <a:xfrm>
            <a:off x="378373" y="1364963"/>
            <a:ext cx="4903076" cy="2031325"/>
          </a:xfrm>
          <a:prstGeom prst="rect">
            <a:avLst/>
          </a:prstGeom>
          <a:noFill/>
        </p:spPr>
        <p:txBody>
          <a:bodyPr wrap="square" rtlCol="0">
            <a:spAutoFit/>
          </a:bodyPr>
          <a:lstStyle/>
          <a:p>
            <a:r>
              <a:rPr lang="en-DE" dirty="0"/>
              <a:t>Besides explaining several aspects related to classical conditioning, a slightly modified Rescorla-Wagner model, the Temporal Difference modle, was used to derive prediction error which explained </a:t>
            </a:r>
          </a:p>
          <a:p>
            <a:r>
              <a:rPr lang="en-GB" dirty="0"/>
              <a:t>F</a:t>
            </a:r>
            <a:r>
              <a:rPr lang="en-DE" dirty="0"/>
              <a:t>iring of dopaminergic neurons in the midbrain (</a:t>
            </a:r>
            <a:r>
              <a:rPr lang="en-GB" dirty="0"/>
              <a:t>﻿Schultz, W. et al. (1997), Science)</a:t>
            </a:r>
            <a:endParaRPr lang="en-DE" dirty="0"/>
          </a:p>
        </p:txBody>
      </p:sp>
      <p:pic>
        <p:nvPicPr>
          <p:cNvPr id="13" name="Picture 12" descr="Diagram&#10;&#10;Description automatically generated">
            <a:extLst>
              <a:ext uri="{FF2B5EF4-FFF2-40B4-BE49-F238E27FC236}">
                <a16:creationId xmlns:a16="http://schemas.microsoft.com/office/drawing/2014/main" id="{33690479-A441-4755-4E37-D1FB6C24773F}"/>
              </a:ext>
            </a:extLst>
          </p:cNvPr>
          <p:cNvPicPr>
            <a:picLocks noChangeAspect="1"/>
          </p:cNvPicPr>
          <p:nvPr/>
        </p:nvPicPr>
        <p:blipFill>
          <a:blip r:embed="rId3"/>
          <a:stretch>
            <a:fillRect/>
          </a:stretch>
        </p:blipFill>
        <p:spPr>
          <a:xfrm>
            <a:off x="6373648" y="977463"/>
            <a:ext cx="4521200" cy="5473700"/>
          </a:xfrm>
          <a:prstGeom prst="rect">
            <a:avLst/>
          </a:prstGeom>
        </p:spPr>
      </p:pic>
    </p:spTree>
    <p:extLst>
      <p:ext uri="{BB962C8B-B14F-4D97-AF65-F5344CB8AC3E}">
        <p14:creationId xmlns:p14="http://schemas.microsoft.com/office/powerpoint/2010/main" val="27100473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Instrumental Learning </a:t>
            </a:r>
          </a:p>
        </p:txBody>
      </p:sp>
      <p:sp>
        <p:nvSpPr>
          <p:cNvPr id="3" name="TextBox 2">
            <a:extLst>
              <a:ext uri="{FF2B5EF4-FFF2-40B4-BE49-F238E27FC236}">
                <a16:creationId xmlns:a16="http://schemas.microsoft.com/office/drawing/2014/main" id="{AAF8A123-334A-48E4-59AE-69263D3301F2}"/>
              </a:ext>
            </a:extLst>
          </p:cNvPr>
          <p:cNvSpPr txBox="1"/>
          <p:nvPr/>
        </p:nvSpPr>
        <p:spPr>
          <a:xfrm>
            <a:off x="156825" y="979865"/>
            <a:ext cx="10831741" cy="646331"/>
          </a:xfrm>
          <a:prstGeom prst="rect">
            <a:avLst/>
          </a:prstGeom>
          <a:noFill/>
        </p:spPr>
        <p:txBody>
          <a:bodyPr wrap="square" rtlCol="0">
            <a:spAutoFit/>
          </a:bodyPr>
          <a:lstStyle/>
          <a:p>
            <a:r>
              <a:rPr lang="en-DE" dirty="0"/>
              <a:t>In instrumental learning, the agent interacts with the  environment to learn how to make the best decisions,</a:t>
            </a:r>
          </a:p>
          <a:p>
            <a:r>
              <a:rPr lang="en-DE" dirty="0"/>
              <a:t>i.e. the ones that maximize the rewards</a:t>
            </a:r>
          </a:p>
        </p:txBody>
      </p:sp>
      <p:pic>
        <p:nvPicPr>
          <p:cNvPr id="11" name="Picture 10" descr="Timeline&#10;&#10;Description automatically generated">
            <a:extLst>
              <a:ext uri="{FF2B5EF4-FFF2-40B4-BE49-F238E27FC236}">
                <a16:creationId xmlns:a16="http://schemas.microsoft.com/office/drawing/2014/main" id="{8CB02363-DC20-37A8-3302-BDEE7E5930F4}"/>
              </a:ext>
            </a:extLst>
          </p:cNvPr>
          <p:cNvPicPr>
            <a:picLocks noChangeAspect="1"/>
          </p:cNvPicPr>
          <p:nvPr/>
        </p:nvPicPr>
        <p:blipFill>
          <a:blip r:embed="rId3"/>
          <a:stretch>
            <a:fillRect/>
          </a:stretch>
        </p:blipFill>
        <p:spPr>
          <a:xfrm>
            <a:off x="6096000" y="1404139"/>
            <a:ext cx="5756405" cy="2231827"/>
          </a:xfrm>
          <a:prstGeom prst="rect">
            <a:avLst/>
          </a:prstGeom>
        </p:spPr>
      </p:pic>
      <p:sp>
        <p:nvSpPr>
          <p:cNvPr id="12" name="TextBox 11">
            <a:extLst>
              <a:ext uri="{FF2B5EF4-FFF2-40B4-BE49-F238E27FC236}">
                <a16:creationId xmlns:a16="http://schemas.microsoft.com/office/drawing/2014/main" id="{4055AC7D-C312-8B5D-6489-50464FA299FE}"/>
              </a:ext>
            </a:extLst>
          </p:cNvPr>
          <p:cNvSpPr txBox="1"/>
          <p:nvPr/>
        </p:nvSpPr>
        <p:spPr>
          <a:xfrm>
            <a:off x="8530131" y="1899940"/>
            <a:ext cx="1440493" cy="369332"/>
          </a:xfrm>
          <a:prstGeom prst="rect">
            <a:avLst/>
          </a:prstGeom>
          <a:noFill/>
        </p:spPr>
        <p:txBody>
          <a:bodyPr wrap="square" rtlCol="0">
            <a:spAutoFit/>
          </a:bodyPr>
          <a:lstStyle/>
          <a:p>
            <a:pPr algn="ctr"/>
            <a:r>
              <a:rPr lang="en-DE" dirty="0"/>
              <a:t>REWARDS</a:t>
            </a:r>
          </a:p>
        </p:txBody>
      </p:sp>
      <p:pic>
        <p:nvPicPr>
          <p:cNvPr id="5" name="Picture 4" descr="A picture containing icon&#10;&#10;Description automatically generated">
            <a:extLst>
              <a:ext uri="{FF2B5EF4-FFF2-40B4-BE49-F238E27FC236}">
                <a16:creationId xmlns:a16="http://schemas.microsoft.com/office/drawing/2014/main" id="{682A9D98-0A90-A6B6-3881-411F29A31A1C}"/>
              </a:ext>
            </a:extLst>
          </p:cNvPr>
          <p:cNvPicPr>
            <a:picLocks noChangeAspect="1"/>
          </p:cNvPicPr>
          <p:nvPr/>
        </p:nvPicPr>
        <p:blipFill>
          <a:blip r:embed="rId4"/>
          <a:stretch>
            <a:fillRect/>
          </a:stretch>
        </p:blipFill>
        <p:spPr>
          <a:xfrm>
            <a:off x="1287926" y="3959740"/>
            <a:ext cx="1866900" cy="2362200"/>
          </a:xfrm>
          <a:prstGeom prst="rect">
            <a:avLst/>
          </a:prstGeom>
          <a:ln w="111125">
            <a:solidFill>
              <a:srgbClr val="FF0000"/>
            </a:solidFill>
          </a:ln>
        </p:spPr>
      </p:pic>
      <p:pic>
        <p:nvPicPr>
          <p:cNvPr id="13" name="Picture 12" descr="A picture containing icon&#10;&#10;Description automatically generated">
            <a:extLst>
              <a:ext uri="{FF2B5EF4-FFF2-40B4-BE49-F238E27FC236}">
                <a16:creationId xmlns:a16="http://schemas.microsoft.com/office/drawing/2014/main" id="{AECEC074-D588-DF00-9651-5AAE260A5630}"/>
              </a:ext>
            </a:extLst>
          </p:cNvPr>
          <p:cNvPicPr>
            <a:picLocks noChangeAspect="1"/>
          </p:cNvPicPr>
          <p:nvPr/>
        </p:nvPicPr>
        <p:blipFill>
          <a:blip r:embed="rId4"/>
          <a:stretch>
            <a:fillRect/>
          </a:stretch>
        </p:blipFill>
        <p:spPr>
          <a:xfrm>
            <a:off x="3705795" y="3959740"/>
            <a:ext cx="1866900" cy="2362200"/>
          </a:xfrm>
          <a:prstGeom prst="rect">
            <a:avLst/>
          </a:prstGeom>
          <a:ln w="111125">
            <a:solidFill>
              <a:srgbClr val="FFC000"/>
            </a:solidFill>
          </a:ln>
        </p:spPr>
      </p:pic>
      <p:sp>
        <p:nvSpPr>
          <p:cNvPr id="14" name="TextBox 13">
            <a:extLst>
              <a:ext uri="{FF2B5EF4-FFF2-40B4-BE49-F238E27FC236}">
                <a16:creationId xmlns:a16="http://schemas.microsoft.com/office/drawing/2014/main" id="{8BECD1CE-3D3C-2956-8C04-0ACE458D216C}"/>
              </a:ext>
            </a:extLst>
          </p:cNvPr>
          <p:cNvSpPr txBox="1"/>
          <p:nvPr/>
        </p:nvSpPr>
        <p:spPr>
          <a:xfrm>
            <a:off x="6245937" y="3859072"/>
            <a:ext cx="3528684" cy="2862322"/>
          </a:xfrm>
          <a:prstGeom prst="rect">
            <a:avLst/>
          </a:prstGeom>
          <a:noFill/>
        </p:spPr>
        <p:txBody>
          <a:bodyPr wrap="square" rtlCol="0">
            <a:spAutoFit/>
          </a:bodyPr>
          <a:lstStyle/>
          <a:p>
            <a:r>
              <a:rPr lang="en-DE" dirty="0"/>
              <a:t>Office used in the laboratory</a:t>
            </a:r>
          </a:p>
          <a:p>
            <a:endParaRPr lang="en-DE" dirty="0"/>
          </a:p>
          <a:p>
            <a:pPr marL="285750" indent="-285750">
              <a:buFont typeface="Arial" panose="020B0604020202020204" pitchFamily="34" charset="0"/>
              <a:buChar char="•"/>
            </a:pPr>
            <a:r>
              <a:rPr lang="en-DE" dirty="0"/>
              <a:t>Two machine with two different reward probabilities (e.g., 70%, 30%)</a:t>
            </a:r>
          </a:p>
          <a:p>
            <a:pPr marL="285750" indent="-285750">
              <a:buFont typeface="Arial" panose="020B0604020202020204" pitchFamily="34" charset="0"/>
              <a:buChar char="•"/>
            </a:pPr>
            <a:r>
              <a:rPr lang="en-DE" dirty="0"/>
              <a:t>The agent learns the reward probabilities by trial and error</a:t>
            </a:r>
          </a:p>
          <a:p>
            <a:pPr marL="285750" indent="-285750">
              <a:buFont typeface="Arial" panose="020B0604020202020204" pitchFamily="34" charset="0"/>
              <a:buChar char="•"/>
            </a:pPr>
            <a:r>
              <a:rPr lang="en-DE" dirty="0"/>
              <a:t>Makes the choice depending on a value functions with the goal of maximizing the reward</a:t>
            </a:r>
          </a:p>
        </p:txBody>
      </p:sp>
      <p:sp>
        <p:nvSpPr>
          <p:cNvPr id="15" name="TextBox 14">
            <a:extLst>
              <a:ext uri="{FF2B5EF4-FFF2-40B4-BE49-F238E27FC236}">
                <a16:creationId xmlns:a16="http://schemas.microsoft.com/office/drawing/2014/main" id="{2261EF25-96B4-87C0-66C3-532F725EED2E}"/>
              </a:ext>
            </a:extLst>
          </p:cNvPr>
          <p:cNvSpPr txBox="1"/>
          <p:nvPr/>
        </p:nvSpPr>
        <p:spPr>
          <a:xfrm>
            <a:off x="2063380" y="3212068"/>
            <a:ext cx="2728265" cy="369332"/>
          </a:xfrm>
          <a:prstGeom prst="rect">
            <a:avLst/>
          </a:prstGeom>
          <a:noFill/>
        </p:spPr>
        <p:txBody>
          <a:bodyPr wrap="square" rtlCol="0">
            <a:spAutoFit/>
          </a:bodyPr>
          <a:lstStyle/>
          <a:p>
            <a:r>
              <a:rPr lang="en-DE" dirty="0"/>
              <a:t>Two-armed bandit task</a:t>
            </a:r>
          </a:p>
        </p:txBody>
      </p:sp>
    </p:spTree>
    <p:extLst>
      <p:ext uri="{BB962C8B-B14F-4D97-AF65-F5344CB8AC3E}">
        <p14:creationId xmlns:p14="http://schemas.microsoft.com/office/powerpoint/2010/main" val="20280345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Instrumental Learning </a:t>
            </a:r>
          </a:p>
        </p:txBody>
      </p:sp>
      <p:pic>
        <p:nvPicPr>
          <p:cNvPr id="16" name="Picture 15" descr="A picture containing icon&#10;&#10;Description automatically generated">
            <a:extLst>
              <a:ext uri="{FF2B5EF4-FFF2-40B4-BE49-F238E27FC236}">
                <a16:creationId xmlns:a16="http://schemas.microsoft.com/office/drawing/2014/main" id="{EF31D65E-38B9-D95E-0D8B-825B2A651387}"/>
              </a:ext>
            </a:extLst>
          </p:cNvPr>
          <p:cNvPicPr>
            <a:picLocks noChangeAspect="1"/>
          </p:cNvPicPr>
          <p:nvPr/>
        </p:nvPicPr>
        <p:blipFill>
          <a:blip r:embed="rId3"/>
          <a:stretch>
            <a:fillRect/>
          </a:stretch>
        </p:blipFill>
        <p:spPr>
          <a:xfrm>
            <a:off x="7389181" y="1705271"/>
            <a:ext cx="1866900" cy="2362200"/>
          </a:xfrm>
          <a:prstGeom prst="rect">
            <a:avLst/>
          </a:prstGeom>
          <a:ln w="111125">
            <a:solidFill>
              <a:srgbClr val="FF0000"/>
            </a:solidFill>
          </a:ln>
        </p:spPr>
      </p:pic>
      <p:pic>
        <p:nvPicPr>
          <p:cNvPr id="17" name="Picture 16" descr="A picture containing icon&#10;&#10;Description automatically generated">
            <a:extLst>
              <a:ext uri="{FF2B5EF4-FFF2-40B4-BE49-F238E27FC236}">
                <a16:creationId xmlns:a16="http://schemas.microsoft.com/office/drawing/2014/main" id="{708AD450-EDD7-B709-D9F1-8CA0C2093963}"/>
              </a:ext>
            </a:extLst>
          </p:cNvPr>
          <p:cNvPicPr>
            <a:picLocks noChangeAspect="1"/>
          </p:cNvPicPr>
          <p:nvPr/>
        </p:nvPicPr>
        <p:blipFill>
          <a:blip r:embed="rId3"/>
          <a:stretch>
            <a:fillRect/>
          </a:stretch>
        </p:blipFill>
        <p:spPr>
          <a:xfrm>
            <a:off x="9807050" y="1705271"/>
            <a:ext cx="1866900" cy="2362200"/>
          </a:xfrm>
          <a:prstGeom prst="rect">
            <a:avLst/>
          </a:prstGeom>
          <a:ln w="111125">
            <a:solidFill>
              <a:srgbClr val="FFC000"/>
            </a:solidFill>
          </a:ln>
        </p:spPr>
      </p:pic>
      <p:sp>
        <p:nvSpPr>
          <p:cNvPr id="18" name="TextBox 17">
            <a:extLst>
              <a:ext uri="{FF2B5EF4-FFF2-40B4-BE49-F238E27FC236}">
                <a16:creationId xmlns:a16="http://schemas.microsoft.com/office/drawing/2014/main" id="{54802F85-4A0E-7FDA-B585-24B282EA2EF0}"/>
              </a:ext>
            </a:extLst>
          </p:cNvPr>
          <p:cNvSpPr txBox="1"/>
          <p:nvPr/>
        </p:nvSpPr>
        <p:spPr>
          <a:xfrm>
            <a:off x="8164635" y="957599"/>
            <a:ext cx="2728265" cy="369332"/>
          </a:xfrm>
          <a:prstGeom prst="rect">
            <a:avLst/>
          </a:prstGeom>
          <a:noFill/>
        </p:spPr>
        <p:txBody>
          <a:bodyPr wrap="square" rtlCol="0">
            <a:spAutoFit/>
          </a:bodyPr>
          <a:lstStyle/>
          <a:p>
            <a:r>
              <a:rPr lang="en-DE" dirty="0"/>
              <a:t>Two-armed bandit task</a:t>
            </a:r>
          </a:p>
        </p:txBody>
      </p:sp>
      <p:sp>
        <p:nvSpPr>
          <p:cNvPr id="19" name="TextBox 18">
            <a:extLst>
              <a:ext uri="{FF2B5EF4-FFF2-40B4-BE49-F238E27FC236}">
                <a16:creationId xmlns:a16="http://schemas.microsoft.com/office/drawing/2014/main" id="{CEC6DF2D-C6AC-C3FA-3C36-06FB10782E07}"/>
              </a:ext>
            </a:extLst>
          </p:cNvPr>
          <p:cNvSpPr txBox="1"/>
          <p:nvPr/>
        </p:nvSpPr>
        <p:spPr>
          <a:xfrm>
            <a:off x="245090" y="1013152"/>
            <a:ext cx="5383200" cy="369332"/>
          </a:xfrm>
          <a:prstGeom prst="rect">
            <a:avLst/>
          </a:prstGeom>
          <a:noFill/>
        </p:spPr>
        <p:txBody>
          <a:bodyPr wrap="square" rtlCol="0">
            <a:spAutoFit/>
          </a:bodyPr>
          <a:lstStyle/>
          <a:p>
            <a:r>
              <a:rPr lang="en-DE" dirty="0"/>
              <a:t>How does the value function look like?</a:t>
            </a:r>
          </a:p>
        </p:txBody>
      </p:sp>
      <p:sp>
        <p:nvSpPr>
          <p:cNvPr id="21" name="TextBox 20">
            <a:extLst>
              <a:ext uri="{FF2B5EF4-FFF2-40B4-BE49-F238E27FC236}">
                <a16:creationId xmlns:a16="http://schemas.microsoft.com/office/drawing/2014/main" id="{9A2E0749-2FF2-74C6-BA84-CEC3138D2C42}"/>
              </a:ext>
            </a:extLst>
          </p:cNvPr>
          <p:cNvSpPr txBox="1"/>
          <p:nvPr/>
        </p:nvSpPr>
        <p:spPr>
          <a:xfrm>
            <a:off x="245090" y="1607194"/>
            <a:ext cx="3454400" cy="461665"/>
          </a:xfrm>
          <a:prstGeom prst="rect">
            <a:avLst/>
          </a:prstGeom>
          <a:noFill/>
        </p:spPr>
        <p:txBody>
          <a:bodyPr wrap="square" rtlCol="0">
            <a:spAutoFit/>
          </a:bodyPr>
          <a:lstStyle/>
          <a:p>
            <a:r>
              <a:rPr lang="en-DE" sz="2400" i="1" dirty="0"/>
              <a:t>Q</a:t>
            </a:r>
            <a:r>
              <a:rPr lang="en-DE" sz="2400" i="1" baseline="30000" dirty="0"/>
              <a:t>k</a:t>
            </a:r>
            <a:r>
              <a:rPr lang="en-DE" sz="2400" i="1" baseline="-25000" dirty="0"/>
              <a:t>t+1  </a:t>
            </a:r>
            <a:r>
              <a:rPr lang="en-DE" sz="2400" i="1" dirty="0"/>
              <a:t>= Q</a:t>
            </a:r>
            <a:r>
              <a:rPr lang="en-DE" sz="2400" i="1" baseline="30000" dirty="0"/>
              <a:t>k</a:t>
            </a:r>
            <a:r>
              <a:rPr lang="en-DE" sz="2400" i="1" baseline="-25000" dirty="0"/>
              <a:t>t </a:t>
            </a:r>
            <a:r>
              <a:rPr lang="en-DE" sz="2400" i="1" dirty="0"/>
              <a:t>+ ⍺ (R</a:t>
            </a:r>
            <a:r>
              <a:rPr lang="en-DE" sz="2400" i="1" baseline="-25000" dirty="0"/>
              <a:t>t</a:t>
            </a:r>
            <a:r>
              <a:rPr lang="en-DE" sz="2400" i="1" dirty="0"/>
              <a:t> – Q</a:t>
            </a:r>
            <a:r>
              <a:rPr lang="en-DE" sz="2400" i="1" baseline="30000" dirty="0"/>
              <a:t>k</a:t>
            </a:r>
            <a:r>
              <a:rPr lang="en-DE" sz="2400" i="1" baseline="-25000" dirty="0"/>
              <a:t>t </a:t>
            </a:r>
            <a:r>
              <a:rPr lang="en-DE" sz="2400" i="1" dirty="0"/>
              <a:t>)</a:t>
            </a:r>
            <a:endParaRPr lang="en-DE" sz="2400" i="1" baseline="-25000" dirty="0"/>
          </a:p>
        </p:txBody>
      </p:sp>
      <p:sp>
        <p:nvSpPr>
          <p:cNvPr id="27" name="TextBox 26">
            <a:extLst>
              <a:ext uri="{FF2B5EF4-FFF2-40B4-BE49-F238E27FC236}">
                <a16:creationId xmlns:a16="http://schemas.microsoft.com/office/drawing/2014/main" id="{B095623C-E6C0-A2B6-942D-3E46C3332DB9}"/>
              </a:ext>
            </a:extLst>
          </p:cNvPr>
          <p:cNvSpPr txBox="1"/>
          <p:nvPr/>
        </p:nvSpPr>
        <p:spPr>
          <a:xfrm>
            <a:off x="362735" y="2854282"/>
            <a:ext cx="3898713" cy="461665"/>
          </a:xfrm>
          <a:prstGeom prst="rect">
            <a:avLst/>
          </a:prstGeom>
          <a:noFill/>
        </p:spPr>
        <p:txBody>
          <a:bodyPr wrap="square" rtlCol="0">
            <a:spAutoFit/>
          </a:bodyPr>
          <a:lstStyle/>
          <a:p>
            <a:r>
              <a:rPr lang="en-DE" sz="2400" i="1" dirty="0"/>
              <a:t>Q</a:t>
            </a:r>
            <a:r>
              <a:rPr lang="en-DE" sz="2400" i="1" baseline="30000" dirty="0"/>
              <a:t>red</a:t>
            </a:r>
            <a:r>
              <a:rPr lang="en-DE" sz="2400" i="1" baseline="-25000" dirty="0"/>
              <a:t>t+1  </a:t>
            </a:r>
            <a:r>
              <a:rPr lang="en-DE" sz="2400" i="1" dirty="0"/>
              <a:t>= Q</a:t>
            </a:r>
            <a:r>
              <a:rPr lang="en-DE" sz="2400" i="1" baseline="30000" dirty="0"/>
              <a:t>red</a:t>
            </a:r>
            <a:r>
              <a:rPr lang="en-DE" sz="2400" i="1" baseline="-25000" dirty="0"/>
              <a:t>t </a:t>
            </a:r>
            <a:r>
              <a:rPr lang="en-DE" sz="2400" i="1" dirty="0"/>
              <a:t>+ ⍺ (R</a:t>
            </a:r>
            <a:r>
              <a:rPr lang="en-DE" sz="2400" i="1" baseline="-25000" dirty="0"/>
              <a:t>t</a:t>
            </a:r>
            <a:r>
              <a:rPr lang="en-DE" sz="2400" i="1" dirty="0"/>
              <a:t> – Q</a:t>
            </a:r>
            <a:r>
              <a:rPr lang="en-DE" sz="2400" i="1" baseline="30000" dirty="0"/>
              <a:t>red</a:t>
            </a:r>
            <a:r>
              <a:rPr lang="en-DE" sz="2400" i="1" baseline="-25000" dirty="0"/>
              <a:t>t</a:t>
            </a:r>
            <a:r>
              <a:rPr lang="en-DE" sz="2400" i="1" dirty="0"/>
              <a:t>)</a:t>
            </a:r>
            <a:endParaRPr lang="en-DE" sz="2400" i="1" baseline="-25000" dirty="0"/>
          </a:p>
        </p:txBody>
      </p:sp>
      <p:sp>
        <p:nvSpPr>
          <p:cNvPr id="28" name="TextBox 27">
            <a:extLst>
              <a:ext uri="{FF2B5EF4-FFF2-40B4-BE49-F238E27FC236}">
                <a16:creationId xmlns:a16="http://schemas.microsoft.com/office/drawing/2014/main" id="{DC5E07F9-1010-48F4-26BB-B2AE62156E76}"/>
              </a:ext>
            </a:extLst>
          </p:cNvPr>
          <p:cNvSpPr txBox="1"/>
          <p:nvPr/>
        </p:nvSpPr>
        <p:spPr>
          <a:xfrm>
            <a:off x="362735" y="3661647"/>
            <a:ext cx="4440085" cy="461665"/>
          </a:xfrm>
          <a:prstGeom prst="rect">
            <a:avLst/>
          </a:prstGeom>
          <a:noFill/>
        </p:spPr>
        <p:txBody>
          <a:bodyPr wrap="square" rtlCol="0">
            <a:spAutoFit/>
          </a:bodyPr>
          <a:lstStyle/>
          <a:p>
            <a:r>
              <a:rPr lang="en-DE" sz="2400" i="1" dirty="0"/>
              <a:t>Q</a:t>
            </a:r>
            <a:r>
              <a:rPr lang="en-DE" sz="2400" i="1" baseline="30000" dirty="0"/>
              <a:t>yellow</a:t>
            </a:r>
            <a:r>
              <a:rPr lang="en-DE" sz="2400" i="1" baseline="-25000" dirty="0"/>
              <a:t>t+1  </a:t>
            </a:r>
            <a:r>
              <a:rPr lang="en-DE" sz="2400" i="1" dirty="0"/>
              <a:t>= Q</a:t>
            </a:r>
            <a:r>
              <a:rPr lang="en-DE" sz="2400" i="1" baseline="30000" dirty="0"/>
              <a:t>yellow</a:t>
            </a:r>
            <a:r>
              <a:rPr lang="en-DE" sz="2400" i="1" baseline="-25000" dirty="0"/>
              <a:t>t </a:t>
            </a:r>
            <a:r>
              <a:rPr lang="en-DE" sz="2400" i="1" dirty="0"/>
              <a:t>+ ⍺ (R</a:t>
            </a:r>
            <a:r>
              <a:rPr lang="en-DE" sz="2400" i="1" baseline="-25000" dirty="0"/>
              <a:t>t</a:t>
            </a:r>
            <a:r>
              <a:rPr lang="en-DE" sz="2400" i="1" dirty="0"/>
              <a:t> – Q</a:t>
            </a:r>
            <a:r>
              <a:rPr lang="en-DE" sz="2400" i="1" baseline="30000" dirty="0"/>
              <a:t>yellow</a:t>
            </a:r>
            <a:r>
              <a:rPr lang="en-DE" sz="2400" i="1" baseline="-25000" dirty="0"/>
              <a:t>t </a:t>
            </a:r>
            <a:r>
              <a:rPr lang="en-DE" sz="2400" i="1" dirty="0"/>
              <a:t>)</a:t>
            </a:r>
            <a:endParaRPr lang="en-DE" sz="2400" i="1" baseline="-25000" dirty="0"/>
          </a:p>
        </p:txBody>
      </p:sp>
    </p:spTree>
    <p:extLst>
      <p:ext uri="{BB962C8B-B14F-4D97-AF65-F5344CB8AC3E}">
        <p14:creationId xmlns:p14="http://schemas.microsoft.com/office/powerpoint/2010/main" val="677287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Instrumental Learning </a:t>
            </a:r>
          </a:p>
        </p:txBody>
      </p:sp>
      <p:pic>
        <p:nvPicPr>
          <p:cNvPr id="16" name="Picture 15" descr="A picture containing icon&#10;&#10;Description automatically generated">
            <a:extLst>
              <a:ext uri="{FF2B5EF4-FFF2-40B4-BE49-F238E27FC236}">
                <a16:creationId xmlns:a16="http://schemas.microsoft.com/office/drawing/2014/main" id="{EF31D65E-38B9-D95E-0D8B-825B2A651387}"/>
              </a:ext>
            </a:extLst>
          </p:cNvPr>
          <p:cNvPicPr>
            <a:picLocks noChangeAspect="1"/>
          </p:cNvPicPr>
          <p:nvPr/>
        </p:nvPicPr>
        <p:blipFill>
          <a:blip r:embed="rId3"/>
          <a:stretch>
            <a:fillRect/>
          </a:stretch>
        </p:blipFill>
        <p:spPr>
          <a:xfrm>
            <a:off x="2560507" y="1066800"/>
            <a:ext cx="1866900" cy="2362200"/>
          </a:xfrm>
          <a:prstGeom prst="rect">
            <a:avLst/>
          </a:prstGeom>
          <a:ln w="111125">
            <a:solidFill>
              <a:srgbClr val="FF0000"/>
            </a:solidFill>
          </a:ln>
        </p:spPr>
      </p:pic>
      <p:pic>
        <p:nvPicPr>
          <p:cNvPr id="17" name="Picture 16" descr="A picture containing icon&#10;&#10;Description automatically generated">
            <a:extLst>
              <a:ext uri="{FF2B5EF4-FFF2-40B4-BE49-F238E27FC236}">
                <a16:creationId xmlns:a16="http://schemas.microsoft.com/office/drawing/2014/main" id="{708AD450-EDD7-B709-D9F1-8CA0C2093963}"/>
              </a:ext>
            </a:extLst>
          </p:cNvPr>
          <p:cNvPicPr>
            <a:picLocks noChangeAspect="1"/>
          </p:cNvPicPr>
          <p:nvPr/>
        </p:nvPicPr>
        <p:blipFill>
          <a:blip r:embed="rId3"/>
          <a:stretch>
            <a:fillRect/>
          </a:stretch>
        </p:blipFill>
        <p:spPr>
          <a:xfrm>
            <a:off x="4978376" y="1066800"/>
            <a:ext cx="1866900" cy="2362200"/>
          </a:xfrm>
          <a:prstGeom prst="rect">
            <a:avLst/>
          </a:prstGeom>
          <a:ln w="111125">
            <a:solidFill>
              <a:srgbClr val="FFC000"/>
            </a:solidFill>
          </a:ln>
        </p:spPr>
      </p:pic>
      <p:sp>
        <p:nvSpPr>
          <p:cNvPr id="29" name="TextBox 28">
            <a:extLst>
              <a:ext uri="{FF2B5EF4-FFF2-40B4-BE49-F238E27FC236}">
                <a16:creationId xmlns:a16="http://schemas.microsoft.com/office/drawing/2014/main" id="{57D8ECA5-235A-38D2-588F-C322588D4EC6}"/>
              </a:ext>
            </a:extLst>
          </p:cNvPr>
          <p:cNvSpPr txBox="1"/>
          <p:nvPr/>
        </p:nvSpPr>
        <p:spPr>
          <a:xfrm>
            <a:off x="2946563" y="3840627"/>
            <a:ext cx="3898713" cy="461665"/>
          </a:xfrm>
          <a:prstGeom prst="rect">
            <a:avLst/>
          </a:prstGeom>
          <a:noFill/>
        </p:spPr>
        <p:txBody>
          <a:bodyPr wrap="square" rtlCol="0">
            <a:spAutoFit/>
          </a:bodyPr>
          <a:lstStyle/>
          <a:p>
            <a:r>
              <a:rPr lang="en-DE" sz="2400" i="1" dirty="0"/>
              <a:t>Q =0.51</a:t>
            </a:r>
            <a:endParaRPr lang="en-DE" sz="2400" i="1" baseline="-25000" dirty="0"/>
          </a:p>
        </p:txBody>
      </p:sp>
      <p:sp>
        <p:nvSpPr>
          <p:cNvPr id="30" name="TextBox 29">
            <a:extLst>
              <a:ext uri="{FF2B5EF4-FFF2-40B4-BE49-F238E27FC236}">
                <a16:creationId xmlns:a16="http://schemas.microsoft.com/office/drawing/2014/main" id="{033C6467-37DD-4DC4-0621-B310EC250D0F}"/>
              </a:ext>
            </a:extLst>
          </p:cNvPr>
          <p:cNvSpPr txBox="1"/>
          <p:nvPr/>
        </p:nvSpPr>
        <p:spPr>
          <a:xfrm>
            <a:off x="5173338" y="3840626"/>
            <a:ext cx="3898713" cy="461665"/>
          </a:xfrm>
          <a:prstGeom prst="rect">
            <a:avLst/>
          </a:prstGeom>
          <a:noFill/>
        </p:spPr>
        <p:txBody>
          <a:bodyPr wrap="square" rtlCol="0">
            <a:spAutoFit/>
          </a:bodyPr>
          <a:lstStyle/>
          <a:p>
            <a:r>
              <a:rPr lang="en-DE" sz="2400" i="1" dirty="0"/>
              <a:t>Q =0.49</a:t>
            </a:r>
            <a:endParaRPr lang="en-DE" sz="2400" i="1" baseline="-25000" dirty="0"/>
          </a:p>
        </p:txBody>
      </p:sp>
      <p:sp>
        <p:nvSpPr>
          <p:cNvPr id="31" name="TextBox 30">
            <a:extLst>
              <a:ext uri="{FF2B5EF4-FFF2-40B4-BE49-F238E27FC236}">
                <a16:creationId xmlns:a16="http://schemas.microsoft.com/office/drawing/2014/main" id="{1FB87B9C-E827-461F-FCDC-2371BEEBAFD8}"/>
              </a:ext>
            </a:extLst>
          </p:cNvPr>
          <p:cNvSpPr txBox="1"/>
          <p:nvPr/>
        </p:nvSpPr>
        <p:spPr>
          <a:xfrm>
            <a:off x="2480050" y="4800265"/>
            <a:ext cx="4440085" cy="461665"/>
          </a:xfrm>
          <a:prstGeom prst="rect">
            <a:avLst/>
          </a:prstGeom>
          <a:noFill/>
        </p:spPr>
        <p:txBody>
          <a:bodyPr wrap="square" rtlCol="0">
            <a:spAutoFit/>
          </a:bodyPr>
          <a:lstStyle/>
          <a:p>
            <a:r>
              <a:rPr lang="en-DE" sz="2400" i="1" dirty="0"/>
              <a:t>How should the agent choose?</a:t>
            </a:r>
            <a:endParaRPr lang="en-DE" sz="2400" i="1" baseline="-25000" dirty="0"/>
          </a:p>
        </p:txBody>
      </p:sp>
    </p:spTree>
    <p:extLst>
      <p:ext uri="{BB962C8B-B14F-4D97-AF65-F5344CB8AC3E}">
        <p14:creationId xmlns:p14="http://schemas.microsoft.com/office/powerpoint/2010/main" val="37513624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Instrumental Learning </a:t>
            </a:r>
          </a:p>
        </p:txBody>
      </p:sp>
      <p:pic>
        <p:nvPicPr>
          <p:cNvPr id="16" name="Picture 15" descr="A picture containing icon&#10;&#10;Description automatically generated">
            <a:extLst>
              <a:ext uri="{FF2B5EF4-FFF2-40B4-BE49-F238E27FC236}">
                <a16:creationId xmlns:a16="http://schemas.microsoft.com/office/drawing/2014/main" id="{EF31D65E-38B9-D95E-0D8B-825B2A651387}"/>
              </a:ext>
            </a:extLst>
          </p:cNvPr>
          <p:cNvPicPr>
            <a:picLocks noChangeAspect="1"/>
          </p:cNvPicPr>
          <p:nvPr/>
        </p:nvPicPr>
        <p:blipFill>
          <a:blip r:embed="rId3"/>
          <a:stretch>
            <a:fillRect/>
          </a:stretch>
        </p:blipFill>
        <p:spPr>
          <a:xfrm>
            <a:off x="2560507" y="1066800"/>
            <a:ext cx="984798" cy="1246071"/>
          </a:xfrm>
          <a:prstGeom prst="rect">
            <a:avLst/>
          </a:prstGeom>
          <a:ln w="111125">
            <a:solidFill>
              <a:srgbClr val="FF0000"/>
            </a:solidFill>
          </a:ln>
        </p:spPr>
      </p:pic>
      <p:pic>
        <p:nvPicPr>
          <p:cNvPr id="17" name="Picture 16" descr="A picture containing icon&#10;&#10;Description automatically generated">
            <a:extLst>
              <a:ext uri="{FF2B5EF4-FFF2-40B4-BE49-F238E27FC236}">
                <a16:creationId xmlns:a16="http://schemas.microsoft.com/office/drawing/2014/main" id="{708AD450-EDD7-B709-D9F1-8CA0C2093963}"/>
              </a:ext>
            </a:extLst>
          </p:cNvPr>
          <p:cNvPicPr>
            <a:picLocks noChangeAspect="1"/>
          </p:cNvPicPr>
          <p:nvPr/>
        </p:nvPicPr>
        <p:blipFill>
          <a:blip r:embed="rId3"/>
          <a:stretch>
            <a:fillRect/>
          </a:stretch>
        </p:blipFill>
        <p:spPr>
          <a:xfrm>
            <a:off x="4618657" y="1006187"/>
            <a:ext cx="1032702" cy="1306684"/>
          </a:xfrm>
          <a:prstGeom prst="rect">
            <a:avLst/>
          </a:prstGeom>
          <a:ln w="111125">
            <a:solidFill>
              <a:srgbClr val="FFC000"/>
            </a:solidFill>
          </a:ln>
        </p:spPr>
      </p:pic>
      <p:sp>
        <p:nvSpPr>
          <p:cNvPr id="29" name="TextBox 28">
            <a:extLst>
              <a:ext uri="{FF2B5EF4-FFF2-40B4-BE49-F238E27FC236}">
                <a16:creationId xmlns:a16="http://schemas.microsoft.com/office/drawing/2014/main" id="{57D8ECA5-235A-38D2-588F-C322588D4EC6}"/>
              </a:ext>
            </a:extLst>
          </p:cNvPr>
          <p:cNvSpPr txBox="1"/>
          <p:nvPr/>
        </p:nvSpPr>
        <p:spPr>
          <a:xfrm>
            <a:off x="2560507" y="2555709"/>
            <a:ext cx="3898713" cy="461665"/>
          </a:xfrm>
          <a:prstGeom prst="rect">
            <a:avLst/>
          </a:prstGeom>
          <a:noFill/>
        </p:spPr>
        <p:txBody>
          <a:bodyPr wrap="square" rtlCol="0">
            <a:spAutoFit/>
          </a:bodyPr>
          <a:lstStyle/>
          <a:p>
            <a:r>
              <a:rPr lang="en-DE" sz="2400" i="1" dirty="0"/>
              <a:t>Q =0.51</a:t>
            </a:r>
            <a:endParaRPr lang="en-DE" sz="2400" i="1" baseline="-25000" dirty="0"/>
          </a:p>
        </p:txBody>
      </p:sp>
      <p:sp>
        <p:nvSpPr>
          <p:cNvPr id="30" name="TextBox 29">
            <a:extLst>
              <a:ext uri="{FF2B5EF4-FFF2-40B4-BE49-F238E27FC236}">
                <a16:creationId xmlns:a16="http://schemas.microsoft.com/office/drawing/2014/main" id="{033C6467-37DD-4DC4-0621-B310EC250D0F}"/>
              </a:ext>
            </a:extLst>
          </p:cNvPr>
          <p:cNvSpPr txBox="1"/>
          <p:nvPr/>
        </p:nvSpPr>
        <p:spPr>
          <a:xfrm>
            <a:off x="4618657" y="2573863"/>
            <a:ext cx="3898713" cy="461665"/>
          </a:xfrm>
          <a:prstGeom prst="rect">
            <a:avLst/>
          </a:prstGeom>
          <a:noFill/>
        </p:spPr>
        <p:txBody>
          <a:bodyPr wrap="square" rtlCol="0">
            <a:spAutoFit/>
          </a:bodyPr>
          <a:lstStyle/>
          <a:p>
            <a:r>
              <a:rPr lang="en-DE" sz="2400" i="1" dirty="0"/>
              <a:t>Q =0.49</a:t>
            </a:r>
            <a:endParaRPr lang="en-DE" sz="2400" i="1" baseline="-25000" dirty="0"/>
          </a:p>
        </p:txBody>
      </p:sp>
      <p:sp>
        <p:nvSpPr>
          <p:cNvPr id="31" name="TextBox 30">
            <a:extLst>
              <a:ext uri="{FF2B5EF4-FFF2-40B4-BE49-F238E27FC236}">
                <a16:creationId xmlns:a16="http://schemas.microsoft.com/office/drawing/2014/main" id="{1FB87B9C-E827-461F-FCDC-2371BEEBAFD8}"/>
              </a:ext>
            </a:extLst>
          </p:cNvPr>
          <p:cNvSpPr txBox="1"/>
          <p:nvPr/>
        </p:nvSpPr>
        <p:spPr>
          <a:xfrm>
            <a:off x="340464" y="3260212"/>
            <a:ext cx="7776841" cy="461665"/>
          </a:xfrm>
          <a:prstGeom prst="rect">
            <a:avLst/>
          </a:prstGeom>
          <a:noFill/>
        </p:spPr>
        <p:txBody>
          <a:bodyPr wrap="square" rtlCol="0">
            <a:spAutoFit/>
          </a:bodyPr>
          <a:lstStyle/>
          <a:p>
            <a:r>
              <a:rPr lang="en-DE" sz="2400" i="1" dirty="0"/>
              <a:t>1. Always pick the choice with the highest value (exploitation)</a:t>
            </a:r>
            <a:endParaRPr lang="en-DE" sz="2400" i="1" baseline="-25000" dirty="0"/>
          </a:p>
        </p:txBody>
      </p:sp>
      <p:sp>
        <p:nvSpPr>
          <p:cNvPr id="9" name="Rectangle 8">
            <a:extLst>
              <a:ext uri="{FF2B5EF4-FFF2-40B4-BE49-F238E27FC236}">
                <a16:creationId xmlns:a16="http://schemas.microsoft.com/office/drawing/2014/main" id="{5BB30D60-6BA8-372E-26A8-6CFDF52E6C7A}"/>
              </a:ext>
            </a:extLst>
          </p:cNvPr>
          <p:cNvSpPr/>
          <p:nvPr/>
        </p:nvSpPr>
        <p:spPr>
          <a:xfrm>
            <a:off x="4228884" y="4160694"/>
            <a:ext cx="1797269" cy="97455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a:solidFill>
                  <a:schemeClr val="tx1"/>
                </a:solidFill>
              </a:rPr>
              <a:t>```{r, greedy}</a:t>
            </a:r>
          </a:p>
          <a:p>
            <a:endParaRPr lang="en-GB" dirty="0">
              <a:solidFill>
                <a:schemeClr val="tx1"/>
              </a:solidFill>
            </a:endParaRPr>
          </a:p>
          <a:p>
            <a:r>
              <a:rPr lang="en-GB" dirty="0">
                <a:solidFill>
                  <a:schemeClr val="tx1"/>
                </a:solidFill>
              </a:rPr>
              <a:t>```</a:t>
            </a:r>
            <a:endParaRPr lang="en-DE" dirty="0">
              <a:solidFill>
                <a:schemeClr val="tx1"/>
              </a:solidFill>
            </a:endParaRPr>
          </a:p>
        </p:txBody>
      </p:sp>
    </p:spTree>
    <p:extLst>
      <p:ext uri="{BB962C8B-B14F-4D97-AF65-F5344CB8AC3E}">
        <p14:creationId xmlns:p14="http://schemas.microsoft.com/office/powerpoint/2010/main" val="40001296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5A03B2E-D809-0A52-23B9-E52B6EC1FD1A}"/>
              </a:ext>
            </a:extLst>
          </p:cNvPr>
          <p:cNvSpPr txBox="1"/>
          <p:nvPr/>
        </p:nvSpPr>
        <p:spPr>
          <a:xfrm>
            <a:off x="4617540" y="5059232"/>
            <a:ext cx="3468787" cy="1200329"/>
          </a:xfrm>
          <a:prstGeom prst="rect">
            <a:avLst/>
          </a:prstGeom>
          <a:noFill/>
        </p:spPr>
        <p:txBody>
          <a:bodyPr wrap="square">
            <a:spAutoFit/>
          </a:bodyPr>
          <a:lstStyle/>
          <a:p>
            <a:pPr algn="ctr"/>
            <a:r>
              <a:rPr lang="en-GB" b="1" dirty="0"/>
              <a:t>CIMCYC Workshop Computational modelling of </a:t>
            </a:r>
            <a:r>
              <a:rPr lang="en-GB" b="1" dirty="0" err="1"/>
              <a:t>behavioral</a:t>
            </a:r>
            <a:r>
              <a:rPr lang="en-GB" b="1" dirty="0"/>
              <a:t> data</a:t>
            </a:r>
          </a:p>
          <a:p>
            <a:pPr algn="ctr"/>
            <a:endParaRPr lang="en-GB" b="1" dirty="0"/>
          </a:p>
          <a:p>
            <a:pPr algn="ctr"/>
            <a:r>
              <a:rPr lang="en-GB" b="1" dirty="0">
                <a:solidFill>
                  <a:schemeClr val="bg1">
                    <a:lumMod val="65000"/>
                  </a:schemeClr>
                </a:solidFill>
              </a:rPr>
              <a:t>Granada, 2nd June 2022</a:t>
            </a:r>
          </a:p>
        </p:txBody>
      </p:sp>
      <p:sp>
        <p:nvSpPr>
          <p:cNvPr id="10" name="Title 1">
            <a:extLst>
              <a:ext uri="{FF2B5EF4-FFF2-40B4-BE49-F238E27FC236}">
                <a16:creationId xmlns:a16="http://schemas.microsoft.com/office/drawing/2014/main" id="{37B8F97A-8F26-E6D6-45F3-A1D161D3E30C}"/>
              </a:ext>
            </a:extLst>
          </p:cNvPr>
          <p:cNvSpPr txBox="1">
            <a:spLocks/>
          </p:cNvSpPr>
          <p:nvPr/>
        </p:nvSpPr>
        <p:spPr>
          <a:xfrm>
            <a:off x="1757889" y="2920650"/>
            <a:ext cx="8676222" cy="1016700"/>
          </a:xfrm>
          <a:prstGeom prst="rect">
            <a:avLst/>
          </a:prstGeom>
          <a:ln w="38100">
            <a:solidFill>
              <a:srgbClr val="C00000"/>
            </a:solidFill>
          </a:ln>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DE" dirty="0"/>
              <a:t>Part 1 – Basic Concepts </a:t>
            </a:r>
          </a:p>
        </p:txBody>
      </p:sp>
    </p:spTree>
    <p:extLst>
      <p:ext uri="{BB962C8B-B14F-4D97-AF65-F5344CB8AC3E}">
        <p14:creationId xmlns:p14="http://schemas.microsoft.com/office/powerpoint/2010/main" val="195491460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Instrumental Learning </a:t>
            </a:r>
          </a:p>
        </p:txBody>
      </p:sp>
      <p:pic>
        <p:nvPicPr>
          <p:cNvPr id="16" name="Picture 15" descr="A picture containing icon&#10;&#10;Description automatically generated">
            <a:extLst>
              <a:ext uri="{FF2B5EF4-FFF2-40B4-BE49-F238E27FC236}">
                <a16:creationId xmlns:a16="http://schemas.microsoft.com/office/drawing/2014/main" id="{EF31D65E-38B9-D95E-0D8B-825B2A651387}"/>
              </a:ext>
            </a:extLst>
          </p:cNvPr>
          <p:cNvPicPr>
            <a:picLocks noChangeAspect="1"/>
          </p:cNvPicPr>
          <p:nvPr/>
        </p:nvPicPr>
        <p:blipFill>
          <a:blip r:embed="rId3"/>
          <a:stretch>
            <a:fillRect/>
          </a:stretch>
        </p:blipFill>
        <p:spPr>
          <a:xfrm>
            <a:off x="2560507" y="1066800"/>
            <a:ext cx="984798" cy="1246071"/>
          </a:xfrm>
          <a:prstGeom prst="rect">
            <a:avLst/>
          </a:prstGeom>
          <a:ln w="111125">
            <a:solidFill>
              <a:srgbClr val="FF0000"/>
            </a:solidFill>
          </a:ln>
        </p:spPr>
      </p:pic>
      <p:pic>
        <p:nvPicPr>
          <p:cNvPr id="17" name="Picture 16" descr="A picture containing icon&#10;&#10;Description automatically generated">
            <a:extLst>
              <a:ext uri="{FF2B5EF4-FFF2-40B4-BE49-F238E27FC236}">
                <a16:creationId xmlns:a16="http://schemas.microsoft.com/office/drawing/2014/main" id="{708AD450-EDD7-B709-D9F1-8CA0C2093963}"/>
              </a:ext>
            </a:extLst>
          </p:cNvPr>
          <p:cNvPicPr>
            <a:picLocks noChangeAspect="1"/>
          </p:cNvPicPr>
          <p:nvPr/>
        </p:nvPicPr>
        <p:blipFill>
          <a:blip r:embed="rId3"/>
          <a:stretch>
            <a:fillRect/>
          </a:stretch>
        </p:blipFill>
        <p:spPr>
          <a:xfrm>
            <a:off x="4618657" y="1006187"/>
            <a:ext cx="1032702" cy="1306684"/>
          </a:xfrm>
          <a:prstGeom prst="rect">
            <a:avLst/>
          </a:prstGeom>
          <a:ln w="111125">
            <a:solidFill>
              <a:srgbClr val="FFC000"/>
            </a:solidFill>
          </a:ln>
        </p:spPr>
      </p:pic>
      <p:sp>
        <p:nvSpPr>
          <p:cNvPr id="29" name="TextBox 28">
            <a:extLst>
              <a:ext uri="{FF2B5EF4-FFF2-40B4-BE49-F238E27FC236}">
                <a16:creationId xmlns:a16="http://schemas.microsoft.com/office/drawing/2014/main" id="{57D8ECA5-235A-38D2-588F-C322588D4EC6}"/>
              </a:ext>
            </a:extLst>
          </p:cNvPr>
          <p:cNvSpPr txBox="1"/>
          <p:nvPr/>
        </p:nvSpPr>
        <p:spPr>
          <a:xfrm>
            <a:off x="2560507" y="2555709"/>
            <a:ext cx="3898713" cy="461665"/>
          </a:xfrm>
          <a:prstGeom prst="rect">
            <a:avLst/>
          </a:prstGeom>
          <a:noFill/>
        </p:spPr>
        <p:txBody>
          <a:bodyPr wrap="square" rtlCol="0">
            <a:spAutoFit/>
          </a:bodyPr>
          <a:lstStyle/>
          <a:p>
            <a:r>
              <a:rPr lang="en-DE" sz="2400" i="1" dirty="0"/>
              <a:t>Q =0.51</a:t>
            </a:r>
            <a:endParaRPr lang="en-DE" sz="2400" i="1" baseline="-25000" dirty="0"/>
          </a:p>
        </p:txBody>
      </p:sp>
      <p:sp>
        <p:nvSpPr>
          <p:cNvPr id="30" name="TextBox 29">
            <a:extLst>
              <a:ext uri="{FF2B5EF4-FFF2-40B4-BE49-F238E27FC236}">
                <a16:creationId xmlns:a16="http://schemas.microsoft.com/office/drawing/2014/main" id="{033C6467-37DD-4DC4-0621-B310EC250D0F}"/>
              </a:ext>
            </a:extLst>
          </p:cNvPr>
          <p:cNvSpPr txBox="1"/>
          <p:nvPr/>
        </p:nvSpPr>
        <p:spPr>
          <a:xfrm>
            <a:off x="4618657" y="2573863"/>
            <a:ext cx="3898713" cy="461665"/>
          </a:xfrm>
          <a:prstGeom prst="rect">
            <a:avLst/>
          </a:prstGeom>
          <a:noFill/>
        </p:spPr>
        <p:txBody>
          <a:bodyPr wrap="square" rtlCol="0">
            <a:spAutoFit/>
          </a:bodyPr>
          <a:lstStyle/>
          <a:p>
            <a:r>
              <a:rPr lang="en-DE" sz="2400" i="1" dirty="0"/>
              <a:t>Q =0.49</a:t>
            </a:r>
            <a:endParaRPr lang="en-DE" sz="2400" i="1" baseline="-25000" dirty="0"/>
          </a:p>
        </p:txBody>
      </p:sp>
      <p:sp>
        <p:nvSpPr>
          <p:cNvPr id="31" name="TextBox 30">
            <a:extLst>
              <a:ext uri="{FF2B5EF4-FFF2-40B4-BE49-F238E27FC236}">
                <a16:creationId xmlns:a16="http://schemas.microsoft.com/office/drawing/2014/main" id="{1FB87B9C-E827-461F-FCDC-2371BEEBAFD8}"/>
              </a:ext>
            </a:extLst>
          </p:cNvPr>
          <p:cNvSpPr txBox="1"/>
          <p:nvPr/>
        </p:nvSpPr>
        <p:spPr>
          <a:xfrm>
            <a:off x="340464" y="3260212"/>
            <a:ext cx="7776841" cy="461665"/>
          </a:xfrm>
          <a:prstGeom prst="rect">
            <a:avLst/>
          </a:prstGeom>
          <a:noFill/>
        </p:spPr>
        <p:txBody>
          <a:bodyPr wrap="square" rtlCol="0">
            <a:spAutoFit/>
          </a:bodyPr>
          <a:lstStyle/>
          <a:p>
            <a:r>
              <a:rPr lang="en-DE" sz="2400" i="1" dirty="0"/>
              <a:t>2. Always explore</a:t>
            </a:r>
            <a:endParaRPr lang="en-DE" sz="2400" i="1" baseline="-25000" dirty="0"/>
          </a:p>
        </p:txBody>
      </p:sp>
      <p:sp>
        <p:nvSpPr>
          <p:cNvPr id="9" name="Rectangle 8">
            <a:extLst>
              <a:ext uri="{FF2B5EF4-FFF2-40B4-BE49-F238E27FC236}">
                <a16:creationId xmlns:a16="http://schemas.microsoft.com/office/drawing/2014/main" id="{5BB30D60-6BA8-372E-26A8-6CFDF52E6C7A}"/>
              </a:ext>
            </a:extLst>
          </p:cNvPr>
          <p:cNvSpPr/>
          <p:nvPr/>
        </p:nvSpPr>
        <p:spPr>
          <a:xfrm>
            <a:off x="4228884" y="4160694"/>
            <a:ext cx="1797269" cy="97455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a:solidFill>
                  <a:schemeClr val="tx1"/>
                </a:solidFill>
              </a:rPr>
              <a:t>```{r, explore}</a:t>
            </a:r>
          </a:p>
          <a:p>
            <a:endParaRPr lang="en-GB" dirty="0">
              <a:solidFill>
                <a:schemeClr val="tx1"/>
              </a:solidFill>
            </a:endParaRPr>
          </a:p>
          <a:p>
            <a:r>
              <a:rPr lang="en-GB" dirty="0">
                <a:solidFill>
                  <a:schemeClr val="tx1"/>
                </a:solidFill>
              </a:rPr>
              <a:t>```</a:t>
            </a:r>
            <a:endParaRPr lang="en-DE" dirty="0">
              <a:solidFill>
                <a:schemeClr val="tx1"/>
              </a:solidFill>
            </a:endParaRPr>
          </a:p>
        </p:txBody>
      </p:sp>
    </p:spTree>
    <p:extLst>
      <p:ext uri="{BB962C8B-B14F-4D97-AF65-F5344CB8AC3E}">
        <p14:creationId xmlns:p14="http://schemas.microsoft.com/office/powerpoint/2010/main" val="31558089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Instrumental Learning </a:t>
            </a:r>
          </a:p>
        </p:txBody>
      </p:sp>
      <p:pic>
        <p:nvPicPr>
          <p:cNvPr id="3" name="Picture 2" descr="Chart&#10;&#10;Description automatically generated">
            <a:extLst>
              <a:ext uri="{FF2B5EF4-FFF2-40B4-BE49-F238E27FC236}">
                <a16:creationId xmlns:a16="http://schemas.microsoft.com/office/drawing/2014/main" id="{AEBBA650-EF15-A8E9-AA61-A4F7B048E8E3}"/>
              </a:ext>
            </a:extLst>
          </p:cNvPr>
          <p:cNvPicPr>
            <a:picLocks noChangeAspect="1"/>
          </p:cNvPicPr>
          <p:nvPr/>
        </p:nvPicPr>
        <p:blipFill>
          <a:blip r:embed="rId3"/>
          <a:stretch>
            <a:fillRect/>
          </a:stretch>
        </p:blipFill>
        <p:spPr>
          <a:xfrm>
            <a:off x="694823" y="1138989"/>
            <a:ext cx="3434167" cy="2097839"/>
          </a:xfrm>
          <a:prstGeom prst="rect">
            <a:avLst/>
          </a:prstGeom>
        </p:spPr>
      </p:pic>
      <p:pic>
        <p:nvPicPr>
          <p:cNvPr id="5" name="Picture 4" descr="Chart&#10;&#10;Description automatically generated">
            <a:extLst>
              <a:ext uri="{FF2B5EF4-FFF2-40B4-BE49-F238E27FC236}">
                <a16:creationId xmlns:a16="http://schemas.microsoft.com/office/drawing/2014/main" id="{BFABB6FC-BED0-5E5E-B6BE-53BAD21EE7F3}"/>
              </a:ext>
            </a:extLst>
          </p:cNvPr>
          <p:cNvPicPr>
            <a:picLocks noChangeAspect="1"/>
          </p:cNvPicPr>
          <p:nvPr/>
        </p:nvPicPr>
        <p:blipFill>
          <a:blip r:embed="rId4"/>
          <a:stretch>
            <a:fillRect/>
          </a:stretch>
        </p:blipFill>
        <p:spPr>
          <a:xfrm>
            <a:off x="7970108" y="1138989"/>
            <a:ext cx="3434167" cy="2095594"/>
          </a:xfrm>
          <a:prstGeom prst="rect">
            <a:avLst/>
          </a:prstGeom>
        </p:spPr>
      </p:pic>
      <p:sp>
        <p:nvSpPr>
          <p:cNvPr id="8" name="TextBox 7">
            <a:extLst>
              <a:ext uri="{FF2B5EF4-FFF2-40B4-BE49-F238E27FC236}">
                <a16:creationId xmlns:a16="http://schemas.microsoft.com/office/drawing/2014/main" id="{70A16433-85D2-6FAC-E312-BE4CB20A9AB5}"/>
              </a:ext>
            </a:extLst>
          </p:cNvPr>
          <p:cNvSpPr txBox="1"/>
          <p:nvPr/>
        </p:nvSpPr>
        <p:spPr>
          <a:xfrm>
            <a:off x="3992890" y="3621171"/>
            <a:ext cx="5319553" cy="3046988"/>
          </a:xfrm>
          <a:prstGeom prst="rect">
            <a:avLst/>
          </a:prstGeom>
          <a:noFill/>
        </p:spPr>
        <p:txBody>
          <a:bodyPr wrap="square" rtlCol="0">
            <a:spAutoFit/>
          </a:bodyPr>
          <a:lstStyle/>
          <a:p>
            <a:r>
              <a:rPr lang="en-DE" sz="2400" dirty="0"/>
              <a:t>Exploitation vs Exploration dilemma</a:t>
            </a:r>
          </a:p>
          <a:p>
            <a:endParaRPr lang="en-DE" sz="2400" dirty="0"/>
          </a:p>
          <a:p>
            <a:endParaRPr lang="en-DE" sz="2400" dirty="0"/>
          </a:p>
          <a:p>
            <a:r>
              <a:rPr lang="en-DE" sz="2400" dirty="0"/>
              <a:t>We van leave it as a free parameter!</a:t>
            </a:r>
          </a:p>
          <a:p>
            <a:endParaRPr lang="en-DE" sz="2400" dirty="0"/>
          </a:p>
          <a:p>
            <a:r>
              <a:rPr lang="en-DE" sz="2400" dirty="0"/>
              <a:t>(question: can you think of another parameter we have already talked about that can be considered as ”free”?)</a:t>
            </a:r>
          </a:p>
        </p:txBody>
      </p:sp>
    </p:spTree>
    <p:extLst>
      <p:ext uri="{BB962C8B-B14F-4D97-AF65-F5344CB8AC3E}">
        <p14:creationId xmlns:p14="http://schemas.microsoft.com/office/powerpoint/2010/main" val="4890650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Instrumental Learning </a:t>
            </a:r>
          </a:p>
        </p:txBody>
      </p:sp>
      <p:sp>
        <p:nvSpPr>
          <p:cNvPr id="8" name="TextBox 7">
            <a:extLst>
              <a:ext uri="{FF2B5EF4-FFF2-40B4-BE49-F238E27FC236}">
                <a16:creationId xmlns:a16="http://schemas.microsoft.com/office/drawing/2014/main" id="{70A16433-85D2-6FAC-E312-BE4CB20A9AB5}"/>
              </a:ext>
            </a:extLst>
          </p:cNvPr>
          <p:cNvSpPr txBox="1"/>
          <p:nvPr/>
        </p:nvSpPr>
        <p:spPr>
          <a:xfrm>
            <a:off x="543837" y="1138989"/>
            <a:ext cx="5319553" cy="1200329"/>
          </a:xfrm>
          <a:prstGeom prst="rect">
            <a:avLst/>
          </a:prstGeom>
          <a:noFill/>
        </p:spPr>
        <p:txBody>
          <a:bodyPr wrap="square" rtlCol="0">
            <a:spAutoFit/>
          </a:bodyPr>
          <a:lstStyle/>
          <a:p>
            <a:r>
              <a:rPr lang="en-US" sz="2400" dirty="0"/>
              <a:t>𝞽 = temperature parameter</a:t>
            </a:r>
            <a:endParaRPr lang="en-DE" sz="2400" dirty="0"/>
          </a:p>
          <a:p>
            <a:endParaRPr lang="en-DE" sz="2400" dirty="0"/>
          </a:p>
          <a:p>
            <a:endParaRPr lang="en-DE" sz="2400" dirty="0"/>
          </a:p>
        </p:txBody>
      </p:sp>
      <p:pic>
        <p:nvPicPr>
          <p:cNvPr id="4" name="Picture 3" descr="Diagram&#10;&#10;Description automatically generated with medium confidence">
            <a:extLst>
              <a:ext uri="{FF2B5EF4-FFF2-40B4-BE49-F238E27FC236}">
                <a16:creationId xmlns:a16="http://schemas.microsoft.com/office/drawing/2014/main" id="{40B4F4FA-2AAF-FCA8-C623-49167135A4C8}"/>
              </a:ext>
            </a:extLst>
          </p:cNvPr>
          <p:cNvPicPr>
            <a:picLocks noChangeAspect="1"/>
          </p:cNvPicPr>
          <p:nvPr/>
        </p:nvPicPr>
        <p:blipFill>
          <a:blip r:embed="rId3"/>
          <a:stretch>
            <a:fillRect/>
          </a:stretch>
        </p:blipFill>
        <p:spPr>
          <a:xfrm>
            <a:off x="4369658" y="2556533"/>
            <a:ext cx="7200900" cy="3924300"/>
          </a:xfrm>
          <a:prstGeom prst="rect">
            <a:avLst/>
          </a:prstGeom>
        </p:spPr>
      </p:pic>
      <p:sp>
        <p:nvSpPr>
          <p:cNvPr id="9" name="TextBox 8">
            <a:extLst>
              <a:ext uri="{FF2B5EF4-FFF2-40B4-BE49-F238E27FC236}">
                <a16:creationId xmlns:a16="http://schemas.microsoft.com/office/drawing/2014/main" id="{71F23CF9-E964-7F32-DF3E-101E4DB2E23A}"/>
              </a:ext>
            </a:extLst>
          </p:cNvPr>
          <p:cNvSpPr txBox="1"/>
          <p:nvPr/>
        </p:nvSpPr>
        <p:spPr>
          <a:xfrm>
            <a:off x="311226" y="3020923"/>
            <a:ext cx="5319553" cy="2308324"/>
          </a:xfrm>
          <a:prstGeom prst="rect">
            <a:avLst/>
          </a:prstGeom>
          <a:noFill/>
        </p:spPr>
        <p:txBody>
          <a:bodyPr wrap="square" rtlCol="0">
            <a:spAutoFit/>
          </a:bodyPr>
          <a:lstStyle/>
          <a:p>
            <a:r>
              <a:rPr lang="en-US" sz="2400" dirty="0"/>
              <a:t>Low temperature</a:t>
            </a:r>
          </a:p>
          <a:p>
            <a:pPr marL="342900" indent="-342900">
              <a:buFont typeface="Arial" panose="020B0604020202020204" pitchFamily="34" charset="0"/>
              <a:buChar char="•"/>
            </a:pPr>
            <a:r>
              <a:rPr lang="en-US" sz="2400" dirty="0"/>
              <a:t>Choices are less noisy</a:t>
            </a:r>
          </a:p>
          <a:p>
            <a:pPr marL="342900" indent="-342900">
              <a:buFont typeface="Arial" panose="020B0604020202020204" pitchFamily="34" charset="0"/>
              <a:buChar char="•"/>
            </a:pPr>
            <a:r>
              <a:rPr lang="en-US" sz="2400" dirty="0"/>
              <a:t>More affected by value</a:t>
            </a:r>
          </a:p>
          <a:p>
            <a:pPr marL="342900" indent="-342900">
              <a:buFont typeface="Arial" panose="020B0604020202020204" pitchFamily="34" charset="0"/>
              <a:buChar char="•"/>
            </a:pPr>
            <a:r>
              <a:rPr lang="en-US" sz="2400" dirty="0"/>
              <a:t>More deterministic</a:t>
            </a:r>
            <a:endParaRPr lang="en-DE" sz="2400" dirty="0"/>
          </a:p>
          <a:p>
            <a:endParaRPr lang="en-DE" sz="2400" dirty="0"/>
          </a:p>
          <a:p>
            <a:endParaRPr lang="en-DE" sz="2400" dirty="0"/>
          </a:p>
        </p:txBody>
      </p:sp>
    </p:spTree>
    <p:extLst>
      <p:ext uri="{BB962C8B-B14F-4D97-AF65-F5344CB8AC3E}">
        <p14:creationId xmlns:p14="http://schemas.microsoft.com/office/powerpoint/2010/main" val="18888137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Instrumental Learning </a:t>
            </a:r>
          </a:p>
        </p:txBody>
      </p:sp>
      <p:sp>
        <p:nvSpPr>
          <p:cNvPr id="8" name="TextBox 7">
            <a:extLst>
              <a:ext uri="{FF2B5EF4-FFF2-40B4-BE49-F238E27FC236}">
                <a16:creationId xmlns:a16="http://schemas.microsoft.com/office/drawing/2014/main" id="{70A16433-85D2-6FAC-E312-BE4CB20A9AB5}"/>
              </a:ext>
            </a:extLst>
          </p:cNvPr>
          <p:cNvSpPr txBox="1"/>
          <p:nvPr/>
        </p:nvSpPr>
        <p:spPr>
          <a:xfrm>
            <a:off x="543837" y="1138989"/>
            <a:ext cx="5319553" cy="1200329"/>
          </a:xfrm>
          <a:prstGeom prst="rect">
            <a:avLst/>
          </a:prstGeom>
          <a:noFill/>
        </p:spPr>
        <p:txBody>
          <a:bodyPr wrap="square" rtlCol="0">
            <a:spAutoFit/>
          </a:bodyPr>
          <a:lstStyle/>
          <a:p>
            <a:r>
              <a:rPr lang="en-US" sz="2400" dirty="0"/>
              <a:t>𝞽 = temperature </a:t>
            </a:r>
            <a:r>
              <a:rPr lang="en-US" sz="2400" dirty="0" err="1"/>
              <a:t>paramenter</a:t>
            </a:r>
            <a:endParaRPr lang="en-DE" sz="2400" dirty="0"/>
          </a:p>
          <a:p>
            <a:endParaRPr lang="en-DE" sz="2400" dirty="0"/>
          </a:p>
          <a:p>
            <a:endParaRPr lang="en-DE" sz="2400" dirty="0"/>
          </a:p>
        </p:txBody>
      </p:sp>
      <p:pic>
        <p:nvPicPr>
          <p:cNvPr id="4" name="Picture 3" descr="Diagram&#10;&#10;Description automatically generated with medium confidence">
            <a:extLst>
              <a:ext uri="{FF2B5EF4-FFF2-40B4-BE49-F238E27FC236}">
                <a16:creationId xmlns:a16="http://schemas.microsoft.com/office/drawing/2014/main" id="{40B4F4FA-2AAF-FCA8-C623-49167135A4C8}"/>
              </a:ext>
            </a:extLst>
          </p:cNvPr>
          <p:cNvPicPr>
            <a:picLocks noChangeAspect="1"/>
          </p:cNvPicPr>
          <p:nvPr/>
        </p:nvPicPr>
        <p:blipFill>
          <a:blip r:embed="rId3"/>
          <a:stretch>
            <a:fillRect/>
          </a:stretch>
        </p:blipFill>
        <p:spPr>
          <a:xfrm>
            <a:off x="4369658" y="2556533"/>
            <a:ext cx="7200900" cy="3924300"/>
          </a:xfrm>
          <a:prstGeom prst="rect">
            <a:avLst/>
          </a:prstGeom>
        </p:spPr>
      </p:pic>
      <p:sp>
        <p:nvSpPr>
          <p:cNvPr id="9" name="TextBox 8">
            <a:extLst>
              <a:ext uri="{FF2B5EF4-FFF2-40B4-BE49-F238E27FC236}">
                <a16:creationId xmlns:a16="http://schemas.microsoft.com/office/drawing/2014/main" id="{71F23CF9-E964-7F32-DF3E-101E4DB2E23A}"/>
              </a:ext>
            </a:extLst>
          </p:cNvPr>
          <p:cNvSpPr txBox="1"/>
          <p:nvPr/>
        </p:nvSpPr>
        <p:spPr>
          <a:xfrm>
            <a:off x="311226" y="3020923"/>
            <a:ext cx="5319553" cy="2677656"/>
          </a:xfrm>
          <a:prstGeom prst="rect">
            <a:avLst/>
          </a:prstGeom>
          <a:noFill/>
        </p:spPr>
        <p:txBody>
          <a:bodyPr wrap="square" rtlCol="0">
            <a:spAutoFit/>
          </a:bodyPr>
          <a:lstStyle/>
          <a:p>
            <a:r>
              <a:rPr lang="en-US" sz="2400" dirty="0"/>
              <a:t>High temperature</a:t>
            </a:r>
          </a:p>
          <a:p>
            <a:pPr marL="342900" indent="-342900">
              <a:buFont typeface="Arial" panose="020B0604020202020204" pitchFamily="34" charset="0"/>
              <a:buChar char="•"/>
            </a:pPr>
            <a:r>
              <a:rPr lang="en-US" sz="2400" dirty="0"/>
              <a:t>Choices are more noisy</a:t>
            </a:r>
          </a:p>
          <a:p>
            <a:pPr marL="342900" indent="-342900">
              <a:buFont typeface="Arial" panose="020B0604020202020204" pitchFamily="34" charset="0"/>
              <a:buChar char="•"/>
            </a:pPr>
            <a:r>
              <a:rPr lang="en-US" sz="2400" dirty="0"/>
              <a:t>Less affected by value</a:t>
            </a:r>
          </a:p>
          <a:p>
            <a:pPr marL="342900" indent="-342900">
              <a:buFont typeface="Arial" panose="020B0604020202020204" pitchFamily="34" charset="0"/>
              <a:buChar char="•"/>
            </a:pPr>
            <a:r>
              <a:rPr lang="en-US" sz="2400" dirty="0"/>
              <a:t>Less deterministic</a:t>
            </a:r>
          </a:p>
          <a:p>
            <a:r>
              <a:rPr lang="en-US" sz="2400" dirty="0"/>
              <a:t>     (more stochastic)</a:t>
            </a:r>
            <a:endParaRPr lang="en-DE" sz="2400" dirty="0"/>
          </a:p>
          <a:p>
            <a:endParaRPr lang="en-DE" sz="2400" dirty="0"/>
          </a:p>
          <a:p>
            <a:endParaRPr lang="en-DE" sz="2400" dirty="0"/>
          </a:p>
        </p:txBody>
      </p:sp>
      <p:pic>
        <p:nvPicPr>
          <p:cNvPr id="3" name="Picture 2" descr="Diagram&#10;&#10;Description automatically generated">
            <a:extLst>
              <a:ext uri="{FF2B5EF4-FFF2-40B4-BE49-F238E27FC236}">
                <a16:creationId xmlns:a16="http://schemas.microsoft.com/office/drawing/2014/main" id="{9E18EE33-2F38-58C1-60E6-EBB9D6BC05DE}"/>
              </a:ext>
            </a:extLst>
          </p:cNvPr>
          <p:cNvPicPr>
            <a:picLocks noChangeAspect="1"/>
          </p:cNvPicPr>
          <p:nvPr/>
        </p:nvPicPr>
        <p:blipFill>
          <a:blip r:embed="rId4"/>
          <a:stretch>
            <a:fillRect/>
          </a:stretch>
        </p:blipFill>
        <p:spPr>
          <a:xfrm>
            <a:off x="4598258" y="2823555"/>
            <a:ext cx="6743700" cy="3810000"/>
          </a:xfrm>
          <a:prstGeom prst="rect">
            <a:avLst/>
          </a:prstGeom>
        </p:spPr>
      </p:pic>
    </p:spTree>
    <p:extLst>
      <p:ext uri="{BB962C8B-B14F-4D97-AF65-F5344CB8AC3E}">
        <p14:creationId xmlns:p14="http://schemas.microsoft.com/office/powerpoint/2010/main" val="174052931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Instrumental Learning </a:t>
            </a:r>
          </a:p>
        </p:txBody>
      </p:sp>
      <p:sp>
        <p:nvSpPr>
          <p:cNvPr id="11" name="TextBox 10">
            <a:extLst>
              <a:ext uri="{FF2B5EF4-FFF2-40B4-BE49-F238E27FC236}">
                <a16:creationId xmlns:a16="http://schemas.microsoft.com/office/drawing/2014/main" id="{BA50F769-BAAA-38F7-7D75-41151A82FE90}"/>
              </a:ext>
            </a:extLst>
          </p:cNvPr>
          <p:cNvSpPr txBox="1"/>
          <p:nvPr/>
        </p:nvSpPr>
        <p:spPr>
          <a:xfrm>
            <a:off x="212372" y="751344"/>
            <a:ext cx="9981952" cy="3785652"/>
          </a:xfrm>
          <a:prstGeom prst="rect">
            <a:avLst/>
          </a:prstGeom>
          <a:noFill/>
        </p:spPr>
        <p:txBody>
          <a:bodyPr wrap="square" rtlCol="0">
            <a:spAutoFit/>
          </a:bodyPr>
          <a:lstStyle/>
          <a:p>
            <a:r>
              <a:rPr lang="en-US" sz="2400" dirty="0"/>
              <a:t>Inverse Temperature : β = 1/𝞽</a:t>
            </a:r>
          </a:p>
          <a:p>
            <a:endParaRPr lang="en-US" sz="2400" dirty="0"/>
          </a:p>
          <a:p>
            <a:r>
              <a:rPr lang="en-US" sz="2400" dirty="0"/>
              <a:t>The higher, the more deterministic the choice will be. </a:t>
            </a:r>
          </a:p>
          <a:p>
            <a:endParaRPr lang="en-US" sz="2400" dirty="0"/>
          </a:p>
          <a:p>
            <a:r>
              <a:rPr lang="en-GB" sz="2400" dirty="0"/>
              <a:t>It determines the extent to which value estimates influence choice behaviour</a:t>
            </a:r>
          </a:p>
          <a:p>
            <a:endParaRPr lang="en-GB" sz="2400" dirty="0"/>
          </a:p>
          <a:p>
            <a:r>
              <a:rPr lang="en-GB" sz="2400" dirty="0"/>
              <a:t>And it also normalizes the Qs </a:t>
            </a:r>
          </a:p>
          <a:p>
            <a:endParaRPr lang="en-US" sz="2400" dirty="0"/>
          </a:p>
          <a:p>
            <a:endParaRPr lang="en-DE" sz="2400" dirty="0"/>
          </a:p>
          <a:p>
            <a:endParaRPr lang="en-DE" sz="2400" dirty="0"/>
          </a:p>
        </p:txBody>
      </p:sp>
      <p:pic>
        <p:nvPicPr>
          <p:cNvPr id="5" name="Picture 4" descr="Text&#10;&#10;Description automatically generated with low confidence">
            <a:extLst>
              <a:ext uri="{FF2B5EF4-FFF2-40B4-BE49-F238E27FC236}">
                <a16:creationId xmlns:a16="http://schemas.microsoft.com/office/drawing/2014/main" id="{91512907-AE61-1D10-A0D7-8824E67B1370}"/>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7000" contrast="100000"/>
                    </a14:imgEffect>
                  </a14:imgLayer>
                </a14:imgProps>
              </a:ext>
            </a:extLst>
          </a:blip>
          <a:stretch>
            <a:fillRect/>
          </a:stretch>
        </p:blipFill>
        <p:spPr>
          <a:xfrm>
            <a:off x="4055366" y="3274789"/>
            <a:ext cx="4064000" cy="1320800"/>
          </a:xfrm>
          <a:prstGeom prst="rect">
            <a:avLst/>
          </a:prstGeom>
        </p:spPr>
      </p:pic>
      <p:sp>
        <p:nvSpPr>
          <p:cNvPr id="18" name="Rectangle 17">
            <a:extLst>
              <a:ext uri="{FF2B5EF4-FFF2-40B4-BE49-F238E27FC236}">
                <a16:creationId xmlns:a16="http://schemas.microsoft.com/office/drawing/2014/main" id="{0A26C0AE-3340-15E7-2892-15731D8CBCBB}"/>
              </a:ext>
            </a:extLst>
          </p:cNvPr>
          <p:cNvSpPr/>
          <p:nvPr/>
        </p:nvSpPr>
        <p:spPr>
          <a:xfrm>
            <a:off x="5218000" y="5147699"/>
            <a:ext cx="1756000" cy="103570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a:solidFill>
                  <a:schemeClr val="tx1"/>
                </a:solidFill>
              </a:rPr>
              <a:t>```{r, </a:t>
            </a:r>
            <a:r>
              <a:rPr lang="en-GB" dirty="0" err="1">
                <a:solidFill>
                  <a:schemeClr val="tx1"/>
                </a:solidFill>
              </a:rPr>
              <a:t>softmax</a:t>
            </a:r>
            <a:r>
              <a:rPr lang="en-GB" dirty="0">
                <a:solidFill>
                  <a:schemeClr val="tx1"/>
                </a:solidFill>
              </a:rPr>
              <a:t>}</a:t>
            </a:r>
          </a:p>
          <a:p>
            <a:endParaRPr lang="en-GB" dirty="0">
              <a:solidFill>
                <a:schemeClr val="tx1"/>
              </a:solidFill>
            </a:endParaRPr>
          </a:p>
          <a:p>
            <a:r>
              <a:rPr lang="en-GB" dirty="0">
                <a:solidFill>
                  <a:schemeClr val="tx1"/>
                </a:solidFill>
              </a:rPr>
              <a:t>```</a:t>
            </a:r>
            <a:endParaRPr lang="en-DE" dirty="0">
              <a:solidFill>
                <a:schemeClr val="tx1"/>
              </a:solidFill>
            </a:endParaRPr>
          </a:p>
        </p:txBody>
      </p:sp>
      <p:sp>
        <p:nvSpPr>
          <p:cNvPr id="19" name="TextBox 18">
            <a:extLst>
              <a:ext uri="{FF2B5EF4-FFF2-40B4-BE49-F238E27FC236}">
                <a16:creationId xmlns:a16="http://schemas.microsoft.com/office/drawing/2014/main" id="{7CDA833C-2B52-9AD4-AC2E-9D2BD92BE7A5}"/>
              </a:ext>
            </a:extLst>
          </p:cNvPr>
          <p:cNvSpPr txBox="1"/>
          <p:nvPr/>
        </p:nvSpPr>
        <p:spPr>
          <a:xfrm>
            <a:off x="1983024" y="4516522"/>
            <a:ext cx="9981952" cy="461665"/>
          </a:xfrm>
          <a:prstGeom prst="rect">
            <a:avLst/>
          </a:prstGeom>
          <a:noFill/>
        </p:spPr>
        <p:txBody>
          <a:bodyPr wrap="square" rtlCol="0">
            <a:spAutoFit/>
          </a:bodyPr>
          <a:lstStyle/>
          <a:p>
            <a:r>
              <a:rPr lang="en-DE" sz="2400" dirty="0"/>
              <a:t>Let’s try to understand it better!</a:t>
            </a:r>
          </a:p>
        </p:txBody>
      </p:sp>
    </p:spTree>
    <p:extLst>
      <p:ext uri="{BB962C8B-B14F-4D97-AF65-F5344CB8AC3E}">
        <p14:creationId xmlns:p14="http://schemas.microsoft.com/office/powerpoint/2010/main" val="32083727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Instrumental Learning </a:t>
            </a:r>
          </a:p>
        </p:txBody>
      </p:sp>
      <p:sp>
        <p:nvSpPr>
          <p:cNvPr id="11" name="TextBox 10">
            <a:extLst>
              <a:ext uri="{FF2B5EF4-FFF2-40B4-BE49-F238E27FC236}">
                <a16:creationId xmlns:a16="http://schemas.microsoft.com/office/drawing/2014/main" id="{BA50F769-BAAA-38F7-7D75-41151A82FE90}"/>
              </a:ext>
            </a:extLst>
          </p:cNvPr>
          <p:cNvSpPr txBox="1"/>
          <p:nvPr/>
        </p:nvSpPr>
        <p:spPr>
          <a:xfrm>
            <a:off x="212372" y="751344"/>
            <a:ext cx="9981952" cy="2308324"/>
          </a:xfrm>
          <a:prstGeom prst="rect">
            <a:avLst/>
          </a:prstGeom>
          <a:noFill/>
        </p:spPr>
        <p:txBody>
          <a:bodyPr wrap="square" rtlCol="0">
            <a:spAutoFit/>
          </a:bodyPr>
          <a:lstStyle/>
          <a:p>
            <a:r>
              <a:rPr lang="en-US" sz="2400" dirty="0"/>
              <a:t>Let’s simulate our first instrumental model!</a:t>
            </a:r>
          </a:p>
          <a:p>
            <a:endParaRPr lang="en-US" sz="2400" dirty="0"/>
          </a:p>
          <a:p>
            <a:endParaRPr lang="en-GB" sz="2400" dirty="0"/>
          </a:p>
          <a:p>
            <a:endParaRPr lang="en-US" sz="2400" dirty="0"/>
          </a:p>
          <a:p>
            <a:endParaRPr lang="en-DE" sz="2400" dirty="0"/>
          </a:p>
          <a:p>
            <a:endParaRPr lang="en-DE" sz="2400" dirty="0"/>
          </a:p>
        </p:txBody>
      </p:sp>
      <p:sp>
        <p:nvSpPr>
          <p:cNvPr id="8" name="Rectangle 7">
            <a:extLst>
              <a:ext uri="{FF2B5EF4-FFF2-40B4-BE49-F238E27FC236}">
                <a16:creationId xmlns:a16="http://schemas.microsoft.com/office/drawing/2014/main" id="{F9E20CA7-06F0-4989-CFB5-235DF9A1677B}"/>
              </a:ext>
            </a:extLst>
          </p:cNvPr>
          <p:cNvSpPr/>
          <p:nvPr/>
        </p:nvSpPr>
        <p:spPr>
          <a:xfrm>
            <a:off x="1099041" y="1349196"/>
            <a:ext cx="3244359" cy="175392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a:solidFill>
                  <a:schemeClr val="tx1"/>
                </a:solidFill>
              </a:rPr>
              <a:t>```{r, instrumental simulate}</a:t>
            </a:r>
          </a:p>
          <a:p>
            <a:endParaRPr lang="en-GB" dirty="0">
              <a:solidFill>
                <a:schemeClr val="tx1"/>
              </a:solidFill>
            </a:endParaRPr>
          </a:p>
          <a:p>
            <a:r>
              <a:rPr lang="en-GB" dirty="0">
                <a:solidFill>
                  <a:schemeClr val="tx1"/>
                </a:solidFill>
              </a:rPr>
              <a:t>```</a:t>
            </a:r>
            <a:endParaRPr lang="en-DE" dirty="0">
              <a:solidFill>
                <a:schemeClr val="tx1"/>
              </a:solidFill>
            </a:endParaRPr>
          </a:p>
        </p:txBody>
      </p:sp>
      <p:sp>
        <p:nvSpPr>
          <p:cNvPr id="9" name="TextBox 8">
            <a:extLst>
              <a:ext uri="{FF2B5EF4-FFF2-40B4-BE49-F238E27FC236}">
                <a16:creationId xmlns:a16="http://schemas.microsoft.com/office/drawing/2014/main" id="{A2BF45C1-8310-369F-4EE1-2FC6814BB203}"/>
              </a:ext>
            </a:extLst>
          </p:cNvPr>
          <p:cNvSpPr txBox="1"/>
          <p:nvPr/>
        </p:nvSpPr>
        <p:spPr>
          <a:xfrm>
            <a:off x="212372" y="3897079"/>
            <a:ext cx="9981952" cy="3046988"/>
          </a:xfrm>
          <a:prstGeom prst="rect">
            <a:avLst/>
          </a:prstGeom>
          <a:noFill/>
        </p:spPr>
        <p:txBody>
          <a:bodyPr wrap="square" rtlCol="0">
            <a:spAutoFit/>
          </a:bodyPr>
          <a:lstStyle/>
          <a:p>
            <a:r>
              <a:rPr lang="en-US" sz="2400" dirty="0"/>
              <a:t>Try to simulate for different parameters</a:t>
            </a:r>
          </a:p>
          <a:p>
            <a:endParaRPr lang="en-US" sz="2400" dirty="0"/>
          </a:p>
          <a:p>
            <a:r>
              <a:rPr lang="en-US" sz="2400" dirty="0"/>
              <a:t>End of the first part!</a:t>
            </a:r>
          </a:p>
          <a:p>
            <a:endParaRPr lang="en-US" sz="2400" dirty="0"/>
          </a:p>
          <a:p>
            <a:endParaRPr lang="en-GB" sz="2400" dirty="0"/>
          </a:p>
          <a:p>
            <a:endParaRPr lang="en-US" sz="2400" dirty="0"/>
          </a:p>
          <a:p>
            <a:endParaRPr lang="en-DE" sz="2400" dirty="0"/>
          </a:p>
          <a:p>
            <a:endParaRPr lang="en-DE" sz="2400" dirty="0"/>
          </a:p>
        </p:txBody>
      </p:sp>
    </p:spTree>
    <p:extLst>
      <p:ext uri="{BB962C8B-B14F-4D97-AF65-F5344CB8AC3E}">
        <p14:creationId xmlns:p14="http://schemas.microsoft.com/office/powerpoint/2010/main" val="74690127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5A03B2E-D809-0A52-23B9-E52B6EC1FD1A}"/>
              </a:ext>
            </a:extLst>
          </p:cNvPr>
          <p:cNvSpPr txBox="1"/>
          <p:nvPr/>
        </p:nvSpPr>
        <p:spPr>
          <a:xfrm>
            <a:off x="4617540" y="5059232"/>
            <a:ext cx="3468787" cy="1200329"/>
          </a:xfrm>
          <a:prstGeom prst="rect">
            <a:avLst/>
          </a:prstGeom>
          <a:noFill/>
        </p:spPr>
        <p:txBody>
          <a:bodyPr wrap="square">
            <a:spAutoFit/>
          </a:bodyPr>
          <a:lstStyle/>
          <a:p>
            <a:pPr algn="ctr"/>
            <a:r>
              <a:rPr lang="en-GB" b="1" dirty="0"/>
              <a:t>CIMCYC Workshop Computational modelling of </a:t>
            </a:r>
            <a:r>
              <a:rPr lang="en-GB" b="1" dirty="0" err="1"/>
              <a:t>behavioral</a:t>
            </a:r>
            <a:r>
              <a:rPr lang="en-GB" b="1" dirty="0"/>
              <a:t> data</a:t>
            </a:r>
          </a:p>
          <a:p>
            <a:pPr algn="ctr"/>
            <a:endParaRPr lang="en-GB" b="1" dirty="0"/>
          </a:p>
          <a:p>
            <a:pPr algn="ctr"/>
            <a:r>
              <a:rPr lang="en-GB" b="1" dirty="0">
                <a:solidFill>
                  <a:schemeClr val="bg1">
                    <a:lumMod val="65000"/>
                  </a:schemeClr>
                </a:solidFill>
              </a:rPr>
              <a:t>Granada, 2nd June 2022</a:t>
            </a:r>
          </a:p>
        </p:txBody>
      </p:sp>
      <p:sp>
        <p:nvSpPr>
          <p:cNvPr id="10" name="Title 1">
            <a:extLst>
              <a:ext uri="{FF2B5EF4-FFF2-40B4-BE49-F238E27FC236}">
                <a16:creationId xmlns:a16="http://schemas.microsoft.com/office/drawing/2014/main" id="{37B8F97A-8F26-E6D6-45F3-A1D161D3E30C}"/>
              </a:ext>
            </a:extLst>
          </p:cNvPr>
          <p:cNvSpPr txBox="1">
            <a:spLocks/>
          </p:cNvSpPr>
          <p:nvPr/>
        </p:nvSpPr>
        <p:spPr>
          <a:xfrm>
            <a:off x="1757889" y="2920650"/>
            <a:ext cx="8676222" cy="1016700"/>
          </a:xfrm>
          <a:prstGeom prst="rect">
            <a:avLst/>
          </a:prstGeom>
          <a:ln w="38100">
            <a:solidFill>
              <a:srgbClr val="C00000"/>
            </a:solidFill>
          </a:ln>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DE" dirty="0"/>
              <a:t>Part 2 – Model Fitting</a:t>
            </a:r>
          </a:p>
        </p:txBody>
      </p:sp>
    </p:spTree>
    <p:extLst>
      <p:ext uri="{BB962C8B-B14F-4D97-AF65-F5344CB8AC3E}">
        <p14:creationId xmlns:p14="http://schemas.microsoft.com/office/powerpoint/2010/main" val="40809750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Fitting</a:t>
            </a:r>
          </a:p>
        </p:txBody>
      </p:sp>
      <p:sp>
        <p:nvSpPr>
          <p:cNvPr id="11" name="TextBox 10">
            <a:extLst>
              <a:ext uri="{FF2B5EF4-FFF2-40B4-BE49-F238E27FC236}">
                <a16:creationId xmlns:a16="http://schemas.microsoft.com/office/drawing/2014/main" id="{BA50F769-BAAA-38F7-7D75-41151A82FE90}"/>
              </a:ext>
            </a:extLst>
          </p:cNvPr>
          <p:cNvSpPr txBox="1"/>
          <p:nvPr/>
        </p:nvSpPr>
        <p:spPr>
          <a:xfrm>
            <a:off x="212372" y="1120676"/>
            <a:ext cx="9981952" cy="3046988"/>
          </a:xfrm>
          <a:prstGeom prst="rect">
            <a:avLst/>
          </a:prstGeom>
          <a:noFill/>
        </p:spPr>
        <p:txBody>
          <a:bodyPr wrap="square" rtlCol="0">
            <a:spAutoFit/>
          </a:bodyPr>
          <a:lstStyle/>
          <a:p>
            <a:r>
              <a:rPr lang="en-US" sz="2400" dirty="0"/>
              <a:t>What we created is a </a:t>
            </a:r>
            <a:r>
              <a:rPr lang="en-US" sz="2400" b="1" dirty="0"/>
              <a:t>Generative Model</a:t>
            </a:r>
          </a:p>
          <a:p>
            <a:endParaRPr lang="en-US" sz="2400" b="1" dirty="0"/>
          </a:p>
          <a:p>
            <a:endParaRPr lang="en-US" sz="2400" dirty="0"/>
          </a:p>
          <a:p>
            <a:endParaRPr lang="en-US" sz="2400" dirty="0"/>
          </a:p>
          <a:p>
            <a:endParaRPr lang="en-GB" sz="2400" dirty="0"/>
          </a:p>
          <a:p>
            <a:endParaRPr lang="en-US" sz="2400" dirty="0"/>
          </a:p>
          <a:p>
            <a:endParaRPr lang="en-DE" sz="2400" dirty="0"/>
          </a:p>
          <a:p>
            <a:endParaRPr lang="en-DE" sz="2400" dirty="0"/>
          </a:p>
        </p:txBody>
      </p:sp>
      <p:sp>
        <p:nvSpPr>
          <p:cNvPr id="10" name="TextBox 9">
            <a:extLst>
              <a:ext uri="{FF2B5EF4-FFF2-40B4-BE49-F238E27FC236}">
                <a16:creationId xmlns:a16="http://schemas.microsoft.com/office/drawing/2014/main" id="{F8315CB0-1FEF-D8E6-DF43-7F0D660DA719}"/>
              </a:ext>
            </a:extLst>
          </p:cNvPr>
          <p:cNvSpPr txBox="1"/>
          <p:nvPr/>
        </p:nvSpPr>
        <p:spPr>
          <a:xfrm>
            <a:off x="3905250" y="1745278"/>
            <a:ext cx="3454400" cy="461665"/>
          </a:xfrm>
          <a:prstGeom prst="rect">
            <a:avLst/>
          </a:prstGeom>
          <a:noFill/>
        </p:spPr>
        <p:txBody>
          <a:bodyPr wrap="square" rtlCol="0">
            <a:spAutoFit/>
          </a:bodyPr>
          <a:lstStyle/>
          <a:p>
            <a:r>
              <a:rPr lang="en-DE" sz="2400" i="1" dirty="0"/>
              <a:t>Q</a:t>
            </a:r>
            <a:r>
              <a:rPr lang="en-DE" sz="2400" i="1" baseline="30000" dirty="0"/>
              <a:t>k</a:t>
            </a:r>
            <a:r>
              <a:rPr lang="en-DE" sz="2400" i="1" baseline="-25000" dirty="0"/>
              <a:t>t+1  </a:t>
            </a:r>
            <a:r>
              <a:rPr lang="en-DE" sz="2400" i="1" dirty="0"/>
              <a:t>= Q</a:t>
            </a:r>
            <a:r>
              <a:rPr lang="en-DE" sz="2400" i="1" baseline="30000" dirty="0"/>
              <a:t>k</a:t>
            </a:r>
            <a:r>
              <a:rPr lang="en-DE" sz="2400" i="1" baseline="-25000" dirty="0"/>
              <a:t>t </a:t>
            </a:r>
            <a:r>
              <a:rPr lang="en-DE" sz="2400" i="1" dirty="0"/>
              <a:t>+ ⍺ (R</a:t>
            </a:r>
            <a:r>
              <a:rPr lang="en-DE" sz="2400" i="1" baseline="-25000" dirty="0"/>
              <a:t>t</a:t>
            </a:r>
            <a:r>
              <a:rPr lang="en-DE" sz="2400" i="1" dirty="0"/>
              <a:t> – Q</a:t>
            </a:r>
            <a:r>
              <a:rPr lang="en-DE" sz="2400" i="1" baseline="30000" dirty="0"/>
              <a:t>k</a:t>
            </a:r>
            <a:r>
              <a:rPr lang="en-DE" sz="2400" i="1" baseline="-25000" dirty="0"/>
              <a:t>t </a:t>
            </a:r>
            <a:r>
              <a:rPr lang="en-DE" sz="2400" i="1" dirty="0"/>
              <a:t>)</a:t>
            </a:r>
            <a:endParaRPr lang="en-DE" sz="2400" i="1" baseline="-25000" dirty="0"/>
          </a:p>
        </p:txBody>
      </p:sp>
      <p:pic>
        <p:nvPicPr>
          <p:cNvPr id="12" name="Picture 11" descr="Text&#10;&#10;Description automatically generated with low confidence">
            <a:extLst>
              <a:ext uri="{FF2B5EF4-FFF2-40B4-BE49-F238E27FC236}">
                <a16:creationId xmlns:a16="http://schemas.microsoft.com/office/drawing/2014/main" id="{438C9321-7EC6-4779-42B8-918F70E21630}"/>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7000" contrast="100000"/>
                    </a14:imgEffect>
                  </a14:imgLayer>
                </a14:imgProps>
              </a:ext>
            </a:extLst>
          </a:blip>
          <a:stretch>
            <a:fillRect/>
          </a:stretch>
        </p:blipFill>
        <p:spPr>
          <a:xfrm>
            <a:off x="3600450" y="2206943"/>
            <a:ext cx="4064000" cy="1320800"/>
          </a:xfrm>
          <a:prstGeom prst="rect">
            <a:avLst/>
          </a:prstGeom>
        </p:spPr>
      </p:pic>
      <p:pic>
        <p:nvPicPr>
          <p:cNvPr id="3" name="Picture 2" descr="A drawing of a face&#10;&#10;Description automatically generated with low confidence">
            <a:extLst>
              <a:ext uri="{FF2B5EF4-FFF2-40B4-BE49-F238E27FC236}">
                <a16:creationId xmlns:a16="http://schemas.microsoft.com/office/drawing/2014/main" id="{7AD9CB86-19ED-B3C3-6ECA-A067509B6DBD}"/>
              </a:ext>
            </a:extLst>
          </p:cNvPr>
          <p:cNvPicPr>
            <a:picLocks noChangeAspect="1"/>
          </p:cNvPicPr>
          <p:nvPr/>
        </p:nvPicPr>
        <p:blipFill>
          <a:blip r:embed="rId5"/>
          <a:stretch>
            <a:fillRect/>
          </a:stretch>
        </p:blipFill>
        <p:spPr>
          <a:xfrm>
            <a:off x="5044622" y="3533088"/>
            <a:ext cx="927100" cy="1016000"/>
          </a:xfrm>
          <a:prstGeom prst="rect">
            <a:avLst/>
          </a:prstGeom>
        </p:spPr>
      </p:pic>
      <p:sp>
        <p:nvSpPr>
          <p:cNvPr id="13" name="TextBox 12">
            <a:extLst>
              <a:ext uri="{FF2B5EF4-FFF2-40B4-BE49-F238E27FC236}">
                <a16:creationId xmlns:a16="http://schemas.microsoft.com/office/drawing/2014/main" id="{05557621-3D1F-1FC1-6A18-E4509A0A6F8B}"/>
              </a:ext>
            </a:extLst>
          </p:cNvPr>
          <p:cNvSpPr txBox="1"/>
          <p:nvPr/>
        </p:nvSpPr>
        <p:spPr>
          <a:xfrm>
            <a:off x="1873250" y="4367718"/>
            <a:ext cx="3454400" cy="584775"/>
          </a:xfrm>
          <a:prstGeom prst="rect">
            <a:avLst/>
          </a:prstGeom>
          <a:noFill/>
        </p:spPr>
        <p:txBody>
          <a:bodyPr wrap="square" rtlCol="0">
            <a:spAutoFit/>
          </a:bodyPr>
          <a:lstStyle/>
          <a:p>
            <a:r>
              <a:rPr lang="en-GB" sz="2400" i="1" baseline="-25000" dirty="0"/>
              <a:t>P</a:t>
            </a:r>
            <a:r>
              <a:rPr lang="en-DE" sz="2400" i="1" baseline="-25000" dirty="0"/>
              <a:t>(D|</a:t>
            </a:r>
            <a:r>
              <a:rPr lang="en-DE" sz="2400" baseline="-25000" dirty="0"/>
              <a:t>𝜃</a:t>
            </a:r>
            <a:r>
              <a:rPr lang="en-DE" sz="2400" i="1" baseline="-25000" dirty="0"/>
              <a:t>, M)</a:t>
            </a:r>
            <a:r>
              <a:rPr lang="en-GB" sz="2400" i="1" baseline="-25000" dirty="0"/>
              <a:t> P</a:t>
            </a:r>
            <a:r>
              <a:rPr lang="en-DE" sz="2400" i="1" baseline="-25000" dirty="0"/>
              <a:t>( </a:t>
            </a:r>
            <a:r>
              <a:rPr lang="en-DE" sz="2400" baseline="-25000" dirty="0"/>
              <a:t>𝜃</a:t>
            </a:r>
            <a:r>
              <a:rPr lang="en-DE" sz="2400" i="1" baseline="-25000" dirty="0"/>
              <a:t>| M)</a:t>
            </a:r>
          </a:p>
          <a:p>
            <a:endParaRPr lang="en-DE" sz="2400" i="1" baseline="-25000" dirty="0"/>
          </a:p>
        </p:txBody>
      </p:sp>
      <p:sp>
        <p:nvSpPr>
          <p:cNvPr id="4" name="Curved Right Arrow 3">
            <a:extLst>
              <a:ext uri="{FF2B5EF4-FFF2-40B4-BE49-F238E27FC236}">
                <a16:creationId xmlns:a16="http://schemas.microsoft.com/office/drawing/2014/main" id="{6B206EA0-31CC-7146-B522-0DDA65158859}"/>
              </a:ext>
            </a:extLst>
          </p:cNvPr>
          <p:cNvSpPr/>
          <p:nvPr/>
        </p:nvSpPr>
        <p:spPr>
          <a:xfrm>
            <a:off x="3905250" y="3891434"/>
            <a:ext cx="832757" cy="1845890"/>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solidFill>
                <a:schemeClr val="tx1"/>
              </a:solidFill>
            </a:endParaRPr>
          </a:p>
        </p:txBody>
      </p:sp>
      <p:pic>
        <p:nvPicPr>
          <p:cNvPr id="15" name="Picture 14" descr="A picture containing text&#10;&#10;Description automatically generated">
            <a:extLst>
              <a:ext uri="{FF2B5EF4-FFF2-40B4-BE49-F238E27FC236}">
                <a16:creationId xmlns:a16="http://schemas.microsoft.com/office/drawing/2014/main" id="{8A187286-94BD-7E08-2665-86BBE8480E2F}"/>
              </a:ext>
            </a:extLst>
          </p:cNvPr>
          <p:cNvPicPr>
            <a:picLocks noChangeAspect="1"/>
          </p:cNvPicPr>
          <p:nvPr/>
        </p:nvPicPr>
        <p:blipFill>
          <a:blip r:embed="rId6"/>
          <a:stretch>
            <a:fillRect/>
          </a:stretch>
        </p:blipFill>
        <p:spPr>
          <a:xfrm>
            <a:off x="4901292" y="5145065"/>
            <a:ext cx="1714500" cy="901700"/>
          </a:xfrm>
          <a:prstGeom prst="rect">
            <a:avLst/>
          </a:prstGeom>
        </p:spPr>
      </p:pic>
      <p:sp>
        <p:nvSpPr>
          <p:cNvPr id="16" name="TextBox 15">
            <a:extLst>
              <a:ext uri="{FF2B5EF4-FFF2-40B4-BE49-F238E27FC236}">
                <a16:creationId xmlns:a16="http://schemas.microsoft.com/office/drawing/2014/main" id="{DCCEAEEA-41A7-B935-AB4B-33D6A5A9646D}"/>
              </a:ext>
            </a:extLst>
          </p:cNvPr>
          <p:cNvSpPr txBox="1"/>
          <p:nvPr/>
        </p:nvSpPr>
        <p:spPr>
          <a:xfrm>
            <a:off x="7970108" y="2279809"/>
            <a:ext cx="3454400" cy="461665"/>
          </a:xfrm>
          <a:prstGeom prst="rect">
            <a:avLst/>
          </a:prstGeom>
          <a:noFill/>
        </p:spPr>
        <p:txBody>
          <a:bodyPr wrap="square" rtlCol="0">
            <a:spAutoFit/>
          </a:bodyPr>
          <a:lstStyle/>
          <a:p>
            <a:r>
              <a:rPr lang="en-DE" sz="2400" dirty="0"/>
              <a:t>𝜃 </a:t>
            </a:r>
            <a:r>
              <a:rPr lang="en-DE" sz="2400" i="1" dirty="0"/>
              <a:t> = { </a:t>
            </a:r>
            <a:r>
              <a:rPr lang="en-DE" sz="2400" dirty="0"/>
              <a:t>⍺ ,β</a:t>
            </a:r>
            <a:r>
              <a:rPr lang="en-DE" sz="2400" i="1" dirty="0"/>
              <a:t>} </a:t>
            </a:r>
            <a:endParaRPr lang="en-DE" sz="2400" i="1" baseline="-25000" dirty="0"/>
          </a:p>
        </p:txBody>
      </p:sp>
      <p:sp>
        <p:nvSpPr>
          <p:cNvPr id="17" name="Down Arrow 16">
            <a:extLst>
              <a:ext uri="{FF2B5EF4-FFF2-40B4-BE49-F238E27FC236}">
                <a16:creationId xmlns:a16="http://schemas.microsoft.com/office/drawing/2014/main" id="{2C4F9C7C-F7C1-204B-CF60-013CA8029EE5}"/>
              </a:ext>
            </a:extLst>
          </p:cNvPr>
          <p:cNvSpPr/>
          <p:nvPr/>
        </p:nvSpPr>
        <p:spPr>
          <a:xfrm rot="16200000">
            <a:off x="7104584" y="2120828"/>
            <a:ext cx="463550" cy="77774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Tree>
    <p:extLst>
      <p:ext uri="{BB962C8B-B14F-4D97-AF65-F5344CB8AC3E}">
        <p14:creationId xmlns:p14="http://schemas.microsoft.com/office/powerpoint/2010/main" val="404941444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Fitting</a:t>
            </a:r>
          </a:p>
        </p:txBody>
      </p:sp>
      <p:sp>
        <p:nvSpPr>
          <p:cNvPr id="11" name="TextBox 10">
            <a:extLst>
              <a:ext uri="{FF2B5EF4-FFF2-40B4-BE49-F238E27FC236}">
                <a16:creationId xmlns:a16="http://schemas.microsoft.com/office/drawing/2014/main" id="{BA50F769-BAAA-38F7-7D75-41151A82FE90}"/>
              </a:ext>
            </a:extLst>
          </p:cNvPr>
          <p:cNvSpPr txBox="1"/>
          <p:nvPr/>
        </p:nvSpPr>
        <p:spPr>
          <a:xfrm>
            <a:off x="212372" y="1120676"/>
            <a:ext cx="9981952" cy="3046988"/>
          </a:xfrm>
          <a:prstGeom prst="rect">
            <a:avLst/>
          </a:prstGeom>
          <a:noFill/>
        </p:spPr>
        <p:txBody>
          <a:bodyPr wrap="square" rtlCol="0">
            <a:spAutoFit/>
          </a:bodyPr>
          <a:lstStyle/>
          <a:p>
            <a:r>
              <a:rPr lang="en-US" sz="2400" dirty="0"/>
              <a:t>What we created is a </a:t>
            </a:r>
            <a:r>
              <a:rPr lang="en-US" sz="2400" b="1" dirty="0"/>
              <a:t>Generative Model</a:t>
            </a:r>
          </a:p>
          <a:p>
            <a:endParaRPr lang="en-US" sz="2400" b="1" dirty="0"/>
          </a:p>
          <a:p>
            <a:endParaRPr lang="en-US" sz="2400" dirty="0"/>
          </a:p>
          <a:p>
            <a:endParaRPr lang="en-US" sz="2400" dirty="0"/>
          </a:p>
          <a:p>
            <a:endParaRPr lang="en-GB" sz="2400" dirty="0"/>
          </a:p>
          <a:p>
            <a:endParaRPr lang="en-US" sz="2400" dirty="0"/>
          </a:p>
          <a:p>
            <a:endParaRPr lang="en-DE" sz="2400" dirty="0"/>
          </a:p>
          <a:p>
            <a:endParaRPr lang="en-DE" sz="2400" dirty="0"/>
          </a:p>
        </p:txBody>
      </p:sp>
      <p:sp>
        <p:nvSpPr>
          <p:cNvPr id="10" name="TextBox 9">
            <a:extLst>
              <a:ext uri="{FF2B5EF4-FFF2-40B4-BE49-F238E27FC236}">
                <a16:creationId xmlns:a16="http://schemas.microsoft.com/office/drawing/2014/main" id="{F8315CB0-1FEF-D8E6-DF43-7F0D660DA719}"/>
              </a:ext>
            </a:extLst>
          </p:cNvPr>
          <p:cNvSpPr txBox="1"/>
          <p:nvPr/>
        </p:nvSpPr>
        <p:spPr>
          <a:xfrm>
            <a:off x="3905250" y="1745278"/>
            <a:ext cx="3454400" cy="461665"/>
          </a:xfrm>
          <a:prstGeom prst="rect">
            <a:avLst/>
          </a:prstGeom>
          <a:noFill/>
        </p:spPr>
        <p:txBody>
          <a:bodyPr wrap="square" rtlCol="0">
            <a:spAutoFit/>
          </a:bodyPr>
          <a:lstStyle/>
          <a:p>
            <a:r>
              <a:rPr lang="en-DE" sz="2400" i="1" dirty="0"/>
              <a:t>Q</a:t>
            </a:r>
            <a:r>
              <a:rPr lang="en-DE" sz="2400" i="1" baseline="30000" dirty="0"/>
              <a:t>k</a:t>
            </a:r>
            <a:r>
              <a:rPr lang="en-DE" sz="2400" i="1" baseline="-25000" dirty="0"/>
              <a:t>t+1  </a:t>
            </a:r>
            <a:r>
              <a:rPr lang="en-DE" sz="2400" i="1" dirty="0"/>
              <a:t>= Q</a:t>
            </a:r>
            <a:r>
              <a:rPr lang="en-DE" sz="2400" i="1" baseline="30000" dirty="0"/>
              <a:t>k</a:t>
            </a:r>
            <a:r>
              <a:rPr lang="en-DE" sz="2400" i="1" baseline="-25000" dirty="0"/>
              <a:t>t </a:t>
            </a:r>
            <a:r>
              <a:rPr lang="en-DE" sz="2400" i="1" dirty="0"/>
              <a:t>+ ⍺ (R</a:t>
            </a:r>
            <a:r>
              <a:rPr lang="en-DE" sz="2400" i="1" baseline="-25000" dirty="0"/>
              <a:t>t</a:t>
            </a:r>
            <a:r>
              <a:rPr lang="en-DE" sz="2400" i="1" dirty="0"/>
              <a:t> – Q</a:t>
            </a:r>
            <a:r>
              <a:rPr lang="en-DE" sz="2400" i="1" baseline="30000" dirty="0"/>
              <a:t>k</a:t>
            </a:r>
            <a:r>
              <a:rPr lang="en-DE" sz="2400" i="1" baseline="-25000" dirty="0"/>
              <a:t>t </a:t>
            </a:r>
            <a:r>
              <a:rPr lang="en-DE" sz="2400" i="1" dirty="0"/>
              <a:t>)</a:t>
            </a:r>
            <a:endParaRPr lang="en-DE" sz="2400" i="1" baseline="-25000" dirty="0"/>
          </a:p>
        </p:txBody>
      </p:sp>
      <p:pic>
        <p:nvPicPr>
          <p:cNvPr id="12" name="Picture 11" descr="Text&#10;&#10;Description automatically generated with low confidence">
            <a:extLst>
              <a:ext uri="{FF2B5EF4-FFF2-40B4-BE49-F238E27FC236}">
                <a16:creationId xmlns:a16="http://schemas.microsoft.com/office/drawing/2014/main" id="{438C9321-7EC6-4779-42B8-918F70E21630}"/>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7000" contrast="100000"/>
                    </a14:imgEffect>
                  </a14:imgLayer>
                </a14:imgProps>
              </a:ext>
            </a:extLst>
          </a:blip>
          <a:stretch>
            <a:fillRect/>
          </a:stretch>
        </p:blipFill>
        <p:spPr>
          <a:xfrm>
            <a:off x="3600450" y="2206943"/>
            <a:ext cx="4064000" cy="1320800"/>
          </a:xfrm>
          <a:prstGeom prst="rect">
            <a:avLst/>
          </a:prstGeom>
        </p:spPr>
      </p:pic>
      <p:pic>
        <p:nvPicPr>
          <p:cNvPr id="3" name="Picture 2" descr="A drawing of a face&#10;&#10;Description automatically generated with low confidence">
            <a:extLst>
              <a:ext uri="{FF2B5EF4-FFF2-40B4-BE49-F238E27FC236}">
                <a16:creationId xmlns:a16="http://schemas.microsoft.com/office/drawing/2014/main" id="{7AD9CB86-19ED-B3C3-6ECA-A067509B6DBD}"/>
              </a:ext>
            </a:extLst>
          </p:cNvPr>
          <p:cNvPicPr>
            <a:picLocks noChangeAspect="1"/>
          </p:cNvPicPr>
          <p:nvPr/>
        </p:nvPicPr>
        <p:blipFill>
          <a:blip r:embed="rId5"/>
          <a:stretch>
            <a:fillRect/>
          </a:stretch>
        </p:blipFill>
        <p:spPr>
          <a:xfrm>
            <a:off x="5044622" y="3533088"/>
            <a:ext cx="927100" cy="1016000"/>
          </a:xfrm>
          <a:prstGeom prst="rect">
            <a:avLst/>
          </a:prstGeom>
        </p:spPr>
      </p:pic>
      <p:sp>
        <p:nvSpPr>
          <p:cNvPr id="13" name="TextBox 12">
            <a:extLst>
              <a:ext uri="{FF2B5EF4-FFF2-40B4-BE49-F238E27FC236}">
                <a16:creationId xmlns:a16="http://schemas.microsoft.com/office/drawing/2014/main" id="{05557621-3D1F-1FC1-6A18-E4509A0A6F8B}"/>
              </a:ext>
            </a:extLst>
          </p:cNvPr>
          <p:cNvSpPr txBox="1"/>
          <p:nvPr/>
        </p:nvSpPr>
        <p:spPr>
          <a:xfrm>
            <a:off x="1873250" y="4367718"/>
            <a:ext cx="3454400" cy="584775"/>
          </a:xfrm>
          <a:prstGeom prst="rect">
            <a:avLst/>
          </a:prstGeom>
          <a:noFill/>
        </p:spPr>
        <p:txBody>
          <a:bodyPr wrap="square" rtlCol="0">
            <a:spAutoFit/>
          </a:bodyPr>
          <a:lstStyle/>
          <a:p>
            <a:r>
              <a:rPr lang="en-GB" sz="2400" i="1" baseline="-25000" dirty="0"/>
              <a:t>P</a:t>
            </a:r>
            <a:r>
              <a:rPr lang="en-DE" sz="2400" i="1" baseline="-25000" dirty="0"/>
              <a:t>(D|</a:t>
            </a:r>
            <a:r>
              <a:rPr lang="en-DE" sz="2400" baseline="-25000" dirty="0"/>
              <a:t>𝜃</a:t>
            </a:r>
            <a:r>
              <a:rPr lang="en-DE" sz="2400" i="1" baseline="-25000" dirty="0"/>
              <a:t>, M)</a:t>
            </a:r>
            <a:r>
              <a:rPr lang="en-GB" sz="2400" i="1" baseline="-25000" dirty="0"/>
              <a:t> P</a:t>
            </a:r>
            <a:r>
              <a:rPr lang="en-DE" sz="2400" i="1" baseline="-25000" dirty="0"/>
              <a:t>( </a:t>
            </a:r>
            <a:r>
              <a:rPr lang="en-DE" sz="2400" baseline="-25000" dirty="0"/>
              <a:t>𝜃</a:t>
            </a:r>
            <a:r>
              <a:rPr lang="en-DE" sz="2400" i="1" baseline="-25000" dirty="0"/>
              <a:t>| M)</a:t>
            </a:r>
          </a:p>
          <a:p>
            <a:endParaRPr lang="en-DE" sz="2400" i="1" baseline="-25000" dirty="0"/>
          </a:p>
        </p:txBody>
      </p:sp>
      <p:sp>
        <p:nvSpPr>
          <p:cNvPr id="4" name="Curved Right Arrow 3">
            <a:extLst>
              <a:ext uri="{FF2B5EF4-FFF2-40B4-BE49-F238E27FC236}">
                <a16:creationId xmlns:a16="http://schemas.microsoft.com/office/drawing/2014/main" id="{6B206EA0-31CC-7146-B522-0DDA65158859}"/>
              </a:ext>
            </a:extLst>
          </p:cNvPr>
          <p:cNvSpPr/>
          <p:nvPr/>
        </p:nvSpPr>
        <p:spPr>
          <a:xfrm>
            <a:off x="3692977" y="3891434"/>
            <a:ext cx="832757" cy="1845890"/>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solidFill>
                <a:schemeClr val="tx1"/>
              </a:solidFill>
            </a:endParaRPr>
          </a:p>
        </p:txBody>
      </p:sp>
      <p:pic>
        <p:nvPicPr>
          <p:cNvPr id="15" name="Picture 14" descr="A picture containing text&#10;&#10;Description automatically generated">
            <a:extLst>
              <a:ext uri="{FF2B5EF4-FFF2-40B4-BE49-F238E27FC236}">
                <a16:creationId xmlns:a16="http://schemas.microsoft.com/office/drawing/2014/main" id="{8A187286-94BD-7E08-2665-86BBE8480E2F}"/>
              </a:ext>
            </a:extLst>
          </p:cNvPr>
          <p:cNvPicPr>
            <a:picLocks noChangeAspect="1"/>
          </p:cNvPicPr>
          <p:nvPr/>
        </p:nvPicPr>
        <p:blipFill>
          <a:blip r:embed="rId6"/>
          <a:stretch>
            <a:fillRect/>
          </a:stretch>
        </p:blipFill>
        <p:spPr>
          <a:xfrm>
            <a:off x="4650922" y="5253931"/>
            <a:ext cx="1714500" cy="901700"/>
          </a:xfrm>
          <a:prstGeom prst="rect">
            <a:avLst/>
          </a:prstGeom>
        </p:spPr>
      </p:pic>
      <p:sp>
        <p:nvSpPr>
          <p:cNvPr id="16" name="TextBox 15">
            <a:extLst>
              <a:ext uri="{FF2B5EF4-FFF2-40B4-BE49-F238E27FC236}">
                <a16:creationId xmlns:a16="http://schemas.microsoft.com/office/drawing/2014/main" id="{DCCEAEEA-41A7-B935-AB4B-33D6A5A9646D}"/>
              </a:ext>
            </a:extLst>
          </p:cNvPr>
          <p:cNvSpPr txBox="1"/>
          <p:nvPr/>
        </p:nvSpPr>
        <p:spPr>
          <a:xfrm>
            <a:off x="7970108" y="2279809"/>
            <a:ext cx="3454400" cy="461665"/>
          </a:xfrm>
          <a:prstGeom prst="rect">
            <a:avLst/>
          </a:prstGeom>
          <a:noFill/>
        </p:spPr>
        <p:txBody>
          <a:bodyPr wrap="square" rtlCol="0">
            <a:spAutoFit/>
          </a:bodyPr>
          <a:lstStyle/>
          <a:p>
            <a:r>
              <a:rPr lang="en-DE" sz="2400" dirty="0"/>
              <a:t>𝜃 </a:t>
            </a:r>
            <a:r>
              <a:rPr lang="en-DE" sz="2400" i="1" dirty="0"/>
              <a:t> = { </a:t>
            </a:r>
            <a:r>
              <a:rPr lang="en-DE" sz="2400" dirty="0"/>
              <a:t>⍺, β</a:t>
            </a:r>
            <a:r>
              <a:rPr lang="en-DE" sz="2400" i="1" dirty="0"/>
              <a:t>} </a:t>
            </a:r>
            <a:endParaRPr lang="en-DE" sz="2400" i="1" baseline="-25000" dirty="0"/>
          </a:p>
        </p:txBody>
      </p:sp>
      <p:sp>
        <p:nvSpPr>
          <p:cNvPr id="17" name="Down Arrow 16">
            <a:extLst>
              <a:ext uri="{FF2B5EF4-FFF2-40B4-BE49-F238E27FC236}">
                <a16:creationId xmlns:a16="http://schemas.microsoft.com/office/drawing/2014/main" id="{2C4F9C7C-F7C1-204B-CF60-013CA8029EE5}"/>
              </a:ext>
            </a:extLst>
          </p:cNvPr>
          <p:cNvSpPr/>
          <p:nvPr/>
        </p:nvSpPr>
        <p:spPr>
          <a:xfrm rot="16200000">
            <a:off x="7104584" y="2120828"/>
            <a:ext cx="463550" cy="77774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4" name="TextBox 13">
            <a:extLst>
              <a:ext uri="{FF2B5EF4-FFF2-40B4-BE49-F238E27FC236}">
                <a16:creationId xmlns:a16="http://schemas.microsoft.com/office/drawing/2014/main" id="{F6542D2E-A942-E228-C60F-62FF9E0B8169}"/>
              </a:ext>
            </a:extLst>
          </p:cNvPr>
          <p:cNvSpPr txBox="1"/>
          <p:nvPr/>
        </p:nvSpPr>
        <p:spPr>
          <a:xfrm>
            <a:off x="7544696" y="4100215"/>
            <a:ext cx="3454400" cy="584775"/>
          </a:xfrm>
          <a:prstGeom prst="rect">
            <a:avLst/>
          </a:prstGeom>
          <a:noFill/>
        </p:spPr>
        <p:txBody>
          <a:bodyPr wrap="square" rtlCol="0">
            <a:spAutoFit/>
          </a:bodyPr>
          <a:lstStyle/>
          <a:p>
            <a:r>
              <a:rPr lang="en-US" sz="2400" i="1" baseline="-25000" dirty="0"/>
              <a:t>Model Inversion</a:t>
            </a:r>
            <a:endParaRPr lang="en-DE" sz="2400" i="1" baseline="-25000" dirty="0"/>
          </a:p>
          <a:p>
            <a:endParaRPr lang="en-DE" sz="2400" i="1" baseline="-25000" dirty="0"/>
          </a:p>
        </p:txBody>
      </p:sp>
      <p:sp>
        <p:nvSpPr>
          <p:cNvPr id="18" name="Curved Right Arrow 17">
            <a:extLst>
              <a:ext uri="{FF2B5EF4-FFF2-40B4-BE49-F238E27FC236}">
                <a16:creationId xmlns:a16="http://schemas.microsoft.com/office/drawing/2014/main" id="{50B70171-0E99-5D5B-C351-ACEC9B47F996}"/>
              </a:ext>
            </a:extLst>
          </p:cNvPr>
          <p:cNvSpPr/>
          <p:nvPr/>
        </p:nvSpPr>
        <p:spPr>
          <a:xfrm rot="10800000">
            <a:off x="6482437" y="3794703"/>
            <a:ext cx="832757" cy="1845890"/>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solidFill>
                <a:schemeClr val="tx1"/>
              </a:solidFill>
            </a:endParaRPr>
          </a:p>
        </p:txBody>
      </p:sp>
      <p:sp>
        <p:nvSpPr>
          <p:cNvPr id="19" name="TextBox 18">
            <a:extLst>
              <a:ext uri="{FF2B5EF4-FFF2-40B4-BE49-F238E27FC236}">
                <a16:creationId xmlns:a16="http://schemas.microsoft.com/office/drawing/2014/main" id="{E7BED252-05E1-7D5A-0EE6-7E5713CB2D62}"/>
              </a:ext>
            </a:extLst>
          </p:cNvPr>
          <p:cNvSpPr txBox="1"/>
          <p:nvPr/>
        </p:nvSpPr>
        <p:spPr>
          <a:xfrm>
            <a:off x="7544696" y="4549088"/>
            <a:ext cx="3454400" cy="584775"/>
          </a:xfrm>
          <a:prstGeom prst="rect">
            <a:avLst/>
          </a:prstGeom>
          <a:noFill/>
        </p:spPr>
        <p:txBody>
          <a:bodyPr wrap="square" rtlCol="0">
            <a:spAutoFit/>
          </a:bodyPr>
          <a:lstStyle/>
          <a:p>
            <a:r>
              <a:rPr lang="en-GB" sz="2400" i="1" baseline="-25000" dirty="0"/>
              <a:t>P</a:t>
            </a:r>
            <a:r>
              <a:rPr lang="en-DE" sz="2400" i="1" baseline="-25000" dirty="0"/>
              <a:t>(</a:t>
            </a:r>
            <a:r>
              <a:rPr lang="en-DE" sz="2400" baseline="-25000" dirty="0"/>
              <a:t>𝜃|</a:t>
            </a:r>
            <a:r>
              <a:rPr lang="en-DE" sz="2400" i="1" baseline="-25000" dirty="0"/>
              <a:t>D, M)</a:t>
            </a:r>
            <a:r>
              <a:rPr lang="en-GB" sz="2400" i="1" baseline="-25000" dirty="0"/>
              <a:t> </a:t>
            </a:r>
            <a:endParaRPr lang="en-DE" sz="2400" i="1" baseline="-25000" dirty="0"/>
          </a:p>
          <a:p>
            <a:endParaRPr lang="en-DE" sz="2400" i="1" baseline="-25000" dirty="0"/>
          </a:p>
        </p:txBody>
      </p:sp>
    </p:spTree>
    <p:extLst>
      <p:ext uri="{BB962C8B-B14F-4D97-AF65-F5344CB8AC3E}">
        <p14:creationId xmlns:p14="http://schemas.microsoft.com/office/powerpoint/2010/main" val="387683855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Fitting</a:t>
            </a:r>
          </a:p>
        </p:txBody>
      </p:sp>
      <p:sp>
        <p:nvSpPr>
          <p:cNvPr id="11" name="TextBox 10">
            <a:extLst>
              <a:ext uri="{FF2B5EF4-FFF2-40B4-BE49-F238E27FC236}">
                <a16:creationId xmlns:a16="http://schemas.microsoft.com/office/drawing/2014/main" id="{BA50F769-BAAA-38F7-7D75-41151A82FE90}"/>
              </a:ext>
            </a:extLst>
          </p:cNvPr>
          <p:cNvSpPr txBox="1"/>
          <p:nvPr/>
        </p:nvSpPr>
        <p:spPr>
          <a:xfrm>
            <a:off x="212372" y="1120676"/>
            <a:ext cx="9981952" cy="3046988"/>
          </a:xfrm>
          <a:prstGeom prst="rect">
            <a:avLst/>
          </a:prstGeom>
          <a:noFill/>
        </p:spPr>
        <p:txBody>
          <a:bodyPr wrap="square" rtlCol="0">
            <a:spAutoFit/>
          </a:bodyPr>
          <a:lstStyle/>
          <a:p>
            <a:r>
              <a:rPr lang="en-US" sz="2400" dirty="0"/>
              <a:t>What we created is a </a:t>
            </a:r>
            <a:r>
              <a:rPr lang="en-US" sz="2400" b="1" dirty="0"/>
              <a:t>Generative Model</a:t>
            </a:r>
          </a:p>
          <a:p>
            <a:endParaRPr lang="en-US" sz="2400" b="1" dirty="0"/>
          </a:p>
          <a:p>
            <a:endParaRPr lang="en-US" sz="2400" dirty="0"/>
          </a:p>
          <a:p>
            <a:endParaRPr lang="en-US" sz="2400" dirty="0"/>
          </a:p>
          <a:p>
            <a:endParaRPr lang="en-GB" sz="2400" dirty="0"/>
          </a:p>
          <a:p>
            <a:endParaRPr lang="en-US" sz="2400" dirty="0"/>
          </a:p>
          <a:p>
            <a:endParaRPr lang="en-DE" sz="2400" dirty="0"/>
          </a:p>
          <a:p>
            <a:endParaRPr lang="en-DE" sz="2400" dirty="0"/>
          </a:p>
        </p:txBody>
      </p:sp>
      <p:sp>
        <p:nvSpPr>
          <p:cNvPr id="10" name="TextBox 9">
            <a:extLst>
              <a:ext uri="{FF2B5EF4-FFF2-40B4-BE49-F238E27FC236}">
                <a16:creationId xmlns:a16="http://schemas.microsoft.com/office/drawing/2014/main" id="{F8315CB0-1FEF-D8E6-DF43-7F0D660DA719}"/>
              </a:ext>
            </a:extLst>
          </p:cNvPr>
          <p:cNvSpPr txBox="1"/>
          <p:nvPr/>
        </p:nvSpPr>
        <p:spPr>
          <a:xfrm>
            <a:off x="3905250" y="1745278"/>
            <a:ext cx="3454400" cy="461665"/>
          </a:xfrm>
          <a:prstGeom prst="rect">
            <a:avLst/>
          </a:prstGeom>
          <a:noFill/>
        </p:spPr>
        <p:txBody>
          <a:bodyPr wrap="square" rtlCol="0">
            <a:spAutoFit/>
          </a:bodyPr>
          <a:lstStyle/>
          <a:p>
            <a:r>
              <a:rPr lang="en-DE" sz="2400" i="1" dirty="0"/>
              <a:t>Q</a:t>
            </a:r>
            <a:r>
              <a:rPr lang="en-DE" sz="2400" i="1" baseline="30000" dirty="0"/>
              <a:t>k</a:t>
            </a:r>
            <a:r>
              <a:rPr lang="en-DE" sz="2400" i="1" baseline="-25000" dirty="0"/>
              <a:t>t+1  </a:t>
            </a:r>
            <a:r>
              <a:rPr lang="en-DE" sz="2400" i="1" dirty="0"/>
              <a:t>= Q</a:t>
            </a:r>
            <a:r>
              <a:rPr lang="en-DE" sz="2400" i="1" baseline="30000" dirty="0"/>
              <a:t>k</a:t>
            </a:r>
            <a:r>
              <a:rPr lang="en-DE" sz="2400" i="1" baseline="-25000" dirty="0"/>
              <a:t>t </a:t>
            </a:r>
            <a:r>
              <a:rPr lang="en-DE" sz="2400" i="1" dirty="0"/>
              <a:t>+ ⍺ (R</a:t>
            </a:r>
            <a:r>
              <a:rPr lang="en-DE" sz="2400" i="1" baseline="-25000" dirty="0"/>
              <a:t>t</a:t>
            </a:r>
            <a:r>
              <a:rPr lang="en-DE" sz="2400" i="1" dirty="0"/>
              <a:t> – Q</a:t>
            </a:r>
            <a:r>
              <a:rPr lang="en-DE" sz="2400" i="1" baseline="30000" dirty="0"/>
              <a:t>k</a:t>
            </a:r>
            <a:r>
              <a:rPr lang="en-DE" sz="2400" i="1" baseline="-25000" dirty="0"/>
              <a:t>t </a:t>
            </a:r>
            <a:r>
              <a:rPr lang="en-DE" sz="2400" i="1" dirty="0"/>
              <a:t>)</a:t>
            </a:r>
            <a:endParaRPr lang="en-DE" sz="2400" i="1" baseline="-25000" dirty="0"/>
          </a:p>
        </p:txBody>
      </p:sp>
      <p:pic>
        <p:nvPicPr>
          <p:cNvPr id="12" name="Picture 11" descr="Text&#10;&#10;Description automatically generated with low confidence">
            <a:extLst>
              <a:ext uri="{FF2B5EF4-FFF2-40B4-BE49-F238E27FC236}">
                <a16:creationId xmlns:a16="http://schemas.microsoft.com/office/drawing/2014/main" id="{438C9321-7EC6-4779-42B8-918F70E21630}"/>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7000" contrast="100000"/>
                    </a14:imgEffect>
                  </a14:imgLayer>
                </a14:imgProps>
              </a:ext>
            </a:extLst>
          </a:blip>
          <a:stretch>
            <a:fillRect/>
          </a:stretch>
        </p:blipFill>
        <p:spPr>
          <a:xfrm>
            <a:off x="3600450" y="2206943"/>
            <a:ext cx="4064000" cy="1320800"/>
          </a:xfrm>
          <a:prstGeom prst="rect">
            <a:avLst/>
          </a:prstGeom>
        </p:spPr>
      </p:pic>
      <p:pic>
        <p:nvPicPr>
          <p:cNvPr id="3" name="Picture 2" descr="A drawing of a face&#10;&#10;Description automatically generated with low confidence">
            <a:extLst>
              <a:ext uri="{FF2B5EF4-FFF2-40B4-BE49-F238E27FC236}">
                <a16:creationId xmlns:a16="http://schemas.microsoft.com/office/drawing/2014/main" id="{7AD9CB86-19ED-B3C3-6ECA-A067509B6DBD}"/>
              </a:ext>
            </a:extLst>
          </p:cNvPr>
          <p:cNvPicPr>
            <a:picLocks noChangeAspect="1"/>
          </p:cNvPicPr>
          <p:nvPr/>
        </p:nvPicPr>
        <p:blipFill>
          <a:blip r:embed="rId5"/>
          <a:stretch>
            <a:fillRect/>
          </a:stretch>
        </p:blipFill>
        <p:spPr>
          <a:xfrm>
            <a:off x="5044622" y="3533088"/>
            <a:ext cx="927100" cy="1016000"/>
          </a:xfrm>
          <a:prstGeom prst="rect">
            <a:avLst/>
          </a:prstGeom>
        </p:spPr>
      </p:pic>
      <p:sp>
        <p:nvSpPr>
          <p:cNvPr id="13" name="TextBox 12">
            <a:extLst>
              <a:ext uri="{FF2B5EF4-FFF2-40B4-BE49-F238E27FC236}">
                <a16:creationId xmlns:a16="http://schemas.microsoft.com/office/drawing/2014/main" id="{05557621-3D1F-1FC1-6A18-E4509A0A6F8B}"/>
              </a:ext>
            </a:extLst>
          </p:cNvPr>
          <p:cNvSpPr txBox="1"/>
          <p:nvPr/>
        </p:nvSpPr>
        <p:spPr>
          <a:xfrm>
            <a:off x="4738007" y="4515767"/>
            <a:ext cx="3454400" cy="584775"/>
          </a:xfrm>
          <a:prstGeom prst="rect">
            <a:avLst/>
          </a:prstGeom>
          <a:noFill/>
        </p:spPr>
        <p:txBody>
          <a:bodyPr wrap="square" rtlCol="0">
            <a:spAutoFit/>
          </a:bodyPr>
          <a:lstStyle/>
          <a:p>
            <a:r>
              <a:rPr lang="en-GB" sz="2400" i="1" baseline="-25000" dirty="0"/>
              <a:t>P</a:t>
            </a:r>
            <a:r>
              <a:rPr lang="en-DE" sz="2400" i="1" baseline="-25000" dirty="0"/>
              <a:t>(D|</a:t>
            </a:r>
            <a:r>
              <a:rPr lang="en-DE" sz="2400" baseline="-25000" dirty="0"/>
              <a:t>𝜃</a:t>
            </a:r>
            <a:r>
              <a:rPr lang="en-DE" sz="2400" i="1" baseline="-25000" dirty="0"/>
              <a:t>, M)</a:t>
            </a:r>
            <a:r>
              <a:rPr lang="en-GB" sz="2400" i="1" baseline="-25000" dirty="0"/>
              <a:t> P</a:t>
            </a:r>
            <a:r>
              <a:rPr lang="en-DE" sz="2400" i="1" baseline="-25000" dirty="0"/>
              <a:t>( </a:t>
            </a:r>
            <a:r>
              <a:rPr lang="en-DE" sz="2400" baseline="-25000" dirty="0"/>
              <a:t>𝜃</a:t>
            </a:r>
            <a:r>
              <a:rPr lang="en-DE" sz="2400" i="1" baseline="-25000" dirty="0"/>
              <a:t>| M)</a:t>
            </a:r>
          </a:p>
          <a:p>
            <a:endParaRPr lang="en-DE" sz="2400" i="1" baseline="-25000" dirty="0"/>
          </a:p>
        </p:txBody>
      </p:sp>
      <p:sp>
        <p:nvSpPr>
          <p:cNvPr id="4" name="Curved Right Arrow 3">
            <a:extLst>
              <a:ext uri="{FF2B5EF4-FFF2-40B4-BE49-F238E27FC236}">
                <a16:creationId xmlns:a16="http://schemas.microsoft.com/office/drawing/2014/main" id="{6B206EA0-31CC-7146-B522-0DDA65158859}"/>
              </a:ext>
            </a:extLst>
          </p:cNvPr>
          <p:cNvSpPr/>
          <p:nvPr/>
        </p:nvSpPr>
        <p:spPr>
          <a:xfrm rot="10800000">
            <a:off x="6583137" y="3762283"/>
            <a:ext cx="832757" cy="881743"/>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solidFill>
                <a:schemeClr val="tx1"/>
              </a:solidFill>
            </a:endParaRPr>
          </a:p>
        </p:txBody>
      </p:sp>
      <p:sp>
        <p:nvSpPr>
          <p:cNvPr id="5" name="Down Arrow 4">
            <a:extLst>
              <a:ext uri="{FF2B5EF4-FFF2-40B4-BE49-F238E27FC236}">
                <a16:creationId xmlns:a16="http://schemas.microsoft.com/office/drawing/2014/main" id="{22E3A02E-2567-1A9C-4C2B-83C17B7F3052}"/>
              </a:ext>
            </a:extLst>
          </p:cNvPr>
          <p:cNvSpPr/>
          <p:nvPr/>
        </p:nvSpPr>
        <p:spPr>
          <a:xfrm>
            <a:off x="5276397" y="5100542"/>
            <a:ext cx="463550" cy="77774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pic>
        <p:nvPicPr>
          <p:cNvPr id="15" name="Picture 14" descr="A picture containing text&#10;&#10;Description automatically generated">
            <a:extLst>
              <a:ext uri="{FF2B5EF4-FFF2-40B4-BE49-F238E27FC236}">
                <a16:creationId xmlns:a16="http://schemas.microsoft.com/office/drawing/2014/main" id="{8A187286-94BD-7E08-2665-86BBE8480E2F}"/>
              </a:ext>
            </a:extLst>
          </p:cNvPr>
          <p:cNvPicPr>
            <a:picLocks noChangeAspect="1"/>
          </p:cNvPicPr>
          <p:nvPr/>
        </p:nvPicPr>
        <p:blipFill>
          <a:blip r:embed="rId6"/>
          <a:stretch>
            <a:fillRect/>
          </a:stretch>
        </p:blipFill>
        <p:spPr>
          <a:xfrm>
            <a:off x="4738007" y="5946229"/>
            <a:ext cx="1714500" cy="901700"/>
          </a:xfrm>
          <a:prstGeom prst="rect">
            <a:avLst/>
          </a:prstGeom>
        </p:spPr>
      </p:pic>
      <p:sp>
        <p:nvSpPr>
          <p:cNvPr id="16" name="TextBox 15">
            <a:extLst>
              <a:ext uri="{FF2B5EF4-FFF2-40B4-BE49-F238E27FC236}">
                <a16:creationId xmlns:a16="http://schemas.microsoft.com/office/drawing/2014/main" id="{DCCEAEEA-41A7-B935-AB4B-33D6A5A9646D}"/>
              </a:ext>
            </a:extLst>
          </p:cNvPr>
          <p:cNvSpPr txBox="1"/>
          <p:nvPr/>
        </p:nvSpPr>
        <p:spPr>
          <a:xfrm>
            <a:off x="7970108" y="2279809"/>
            <a:ext cx="3454400" cy="461665"/>
          </a:xfrm>
          <a:prstGeom prst="rect">
            <a:avLst/>
          </a:prstGeom>
          <a:noFill/>
        </p:spPr>
        <p:txBody>
          <a:bodyPr wrap="square" rtlCol="0">
            <a:spAutoFit/>
          </a:bodyPr>
          <a:lstStyle/>
          <a:p>
            <a:r>
              <a:rPr lang="en-DE" sz="2400" dirty="0"/>
              <a:t>𝜃 </a:t>
            </a:r>
            <a:r>
              <a:rPr lang="en-DE" sz="2400" i="1" dirty="0"/>
              <a:t> = { </a:t>
            </a:r>
            <a:r>
              <a:rPr lang="en-DE" sz="2400" dirty="0"/>
              <a:t>⍺, β</a:t>
            </a:r>
            <a:r>
              <a:rPr lang="en-DE" sz="2400" i="1" dirty="0"/>
              <a:t>} </a:t>
            </a:r>
            <a:endParaRPr lang="en-DE" sz="2400" i="1" baseline="-25000" dirty="0"/>
          </a:p>
        </p:txBody>
      </p:sp>
      <p:sp>
        <p:nvSpPr>
          <p:cNvPr id="17" name="Down Arrow 16">
            <a:extLst>
              <a:ext uri="{FF2B5EF4-FFF2-40B4-BE49-F238E27FC236}">
                <a16:creationId xmlns:a16="http://schemas.microsoft.com/office/drawing/2014/main" id="{2C4F9C7C-F7C1-204B-CF60-013CA8029EE5}"/>
              </a:ext>
            </a:extLst>
          </p:cNvPr>
          <p:cNvSpPr/>
          <p:nvPr/>
        </p:nvSpPr>
        <p:spPr>
          <a:xfrm rot="16200000">
            <a:off x="7104584" y="2120828"/>
            <a:ext cx="463550" cy="77774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4" name="TextBox 13">
            <a:extLst>
              <a:ext uri="{FF2B5EF4-FFF2-40B4-BE49-F238E27FC236}">
                <a16:creationId xmlns:a16="http://schemas.microsoft.com/office/drawing/2014/main" id="{AFA08056-7C18-7DE4-219A-D26DF06CA7A0}"/>
              </a:ext>
            </a:extLst>
          </p:cNvPr>
          <p:cNvSpPr txBox="1"/>
          <p:nvPr/>
        </p:nvSpPr>
        <p:spPr>
          <a:xfrm>
            <a:off x="7854422" y="4028966"/>
            <a:ext cx="3454400" cy="584775"/>
          </a:xfrm>
          <a:prstGeom prst="rect">
            <a:avLst/>
          </a:prstGeom>
          <a:noFill/>
        </p:spPr>
        <p:txBody>
          <a:bodyPr wrap="square" rtlCol="0">
            <a:spAutoFit/>
          </a:bodyPr>
          <a:lstStyle/>
          <a:p>
            <a:r>
              <a:rPr lang="en-US" sz="2400" i="1" baseline="-25000" dirty="0"/>
              <a:t>Model Inversion</a:t>
            </a:r>
            <a:endParaRPr lang="en-DE" sz="2400" i="1" baseline="-25000" dirty="0"/>
          </a:p>
          <a:p>
            <a:endParaRPr lang="en-DE" sz="2400" i="1" baseline="-25000" dirty="0"/>
          </a:p>
        </p:txBody>
      </p:sp>
    </p:spTree>
    <p:extLst>
      <p:ext uri="{BB962C8B-B14F-4D97-AF65-F5344CB8AC3E}">
        <p14:creationId xmlns:p14="http://schemas.microsoft.com/office/powerpoint/2010/main" val="38469747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What is a computational model?</a:t>
            </a:r>
          </a:p>
        </p:txBody>
      </p:sp>
      <p:sp>
        <p:nvSpPr>
          <p:cNvPr id="4" name="TextBox 3">
            <a:extLst>
              <a:ext uri="{FF2B5EF4-FFF2-40B4-BE49-F238E27FC236}">
                <a16:creationId xmlns:a16="http://schemas.microsoft.com/office/drawing/2014/main" id="{E681C872-3011-9E6A-DF39-A785F785AE7B}"/>
              </a:ext>
            </a:extLst>
          </p:cNvPr>
          <p:cNvSpPr txBox="1"/>
          <p:nvPr/>
        </p:nvSpPr>
        <p:spPr>
          <a:xfrm>
            <a:off x="602154" y="1164531"/>
            <a:ext cx="7952841" cy="1477328"/>
          </a:xfrm>
          <a:prstGeom prst="rect">
            <a:avLst/>
          </a:prstGeom>
          <a:noFill/>
        </p:spPr>
        <p:txBody>
          <a:bodyPr wrap="square" rtlCol="0">
            <a:spAutoFit/>
          </a:bodyPr>
          <a:lstStyle/>
          <a:p>
            <a:pPr marL="285750" indent="-285750">
              <a:buFont typeface="Arial" panose="020B0604020202020204" pitchFamily="34" charset="0"/>
              <a:buChar char="•"/>
            </a:pPr>
            <a:r>
              <a:rPr lang="en-DE" dirty="0"/>
              <a:t>It is a mathematical model that defines internal variables. </a:t>
            </a:r>
          </a:p>
          <a:p>
            <a:pPr marL="285750" indent="-285750">
              <a:buFont typeface="Arial" panose="020B0604020202020204" pitchFamily="34" charset="0"/>
              <a:buChar char="•"/>
            </a:pPr>
            <a:r>
              <a:rPr lang="en-DE" dirty="0"/>
              <a:t>These unobservable bariables are parameterized and change according to the cognitive operations required to solve a task</a:t>
            </a:r>
          </a:p>
          <a:p>
            <a:pPr marL="285750" indent="-285750">
              <a:buFont typeface="Arial" panose="020B0604020202020204" pitchFamily="34" charset="0"/>
              <a:buChar char="•"/>
            </a:pPr>
            <a:endParaRPr lang="en-DE" dirty="0"/>
          </a:p>
          <a:p>
            <a:pPr marL="285750" indent="-285750">
              <a:buFont typeface="Arial" panose="020B0604020202020204" pitchFamily="34" charset="0"/>
              <a:buChar char="•"/>
            </a:pPr>
            <a:r>
              <a:rPr lang="en-DE" dirty="0"/>
              <a:t>E.g., deciding what to eat</a:t>
            </a:r>
          </a:p>
        </p:txBody>
      </p:sp>
      <p:pic>
        <p:nvPicPr>
          <p:cNvPr id="3" name="Picture 2" descr="A bowl of spaghetti&#10;&#10;Description automatically generated with medium confidence">
            <a:extLst>
              <a:ext uri="{FF2B5EF4-FFF2-40B4-BE49-F238E27FC236}">
                <a16:creationId xmlns:a16="http://schemas.microsoft.com/office/drawing/2014/main" id="{E0291C5F-0BB1-36F4-88DF-B15B7F980AEB}"/>
              </a:ext>
            </a:extLst>
          </p:cNvPr>
          <p:cNvPicPr>
            <a:picLocks noChangeAspect="1"/>
          </p:cNvPicPr>
          <p:nvPr/>
        </p:nvPicPr>
        <p:blipFill>
          <a:blip r:embed="rId3"/>
          <a:stretch>
            <a:fillRect/>
          </a:stretch>
        </p:blipFill>
        <p:spPr>
          <a:xfrm>
            <a:off x="1022795" y="3470453"/>
            <a:ext cx="4182841" cy="2712949"/>
          </a:xfrm>
          <a:prstGeom prst="rect">
            <a:avLst/>
          </a:prstGeom>
        </p:spPr>
      </p:pic>
      <p:pic>
        <p:nvPicPr>
          <p:cNvPr id="10" name="Picture 9" descr="A bowl of soup&#10;&#10;Description automatically generated with medium confidence">
            <a:extLst>
              <a:ext uri="{FF2B5EF4-FFF2-40B4-BE49-F238E27FC236}">
                <a16:creationId xmlns:a16="http://schemas.microsoft.com/office/drawing/2014/main" id="{250FC97D-A0D7-96E5-E9BC-9334A70E44CC}"/>
              </a:ext>
            </a:extLst>
          </p:cNvPr>
          <p:cNvPicPr>
            <a:picLocks noChangeAspect="1"/>
          </p:cNvPicPr>
          <p:nvPr/>
        </p:nvPicPr>
        <p:blipFill>
          <a:blip r:embed="rId4"/>
          <a:stretch>
            <a:fillRect/>
          </a:stretch>
        </p:blipFill>
        <p:spPr>
          <a:xfrm>
            <a:off x="6986366" y="3410934"/>
            <a:ext cx="4134772" cy="2772470"/>
          </a:xfrm>
          <a:prstGeom prst="rect">
            <a:avLst/>
          </a:prstGeom>
        </p:spPr>
      </p:pic>
    </p:spTree>
    <p:extLst>
      <p:ext uri="{BB962C8B-B14F-4D97-AF65-F5344CB8AC3E}">
        <p14:creationId xmlns:p14="http://schemas.microsoft.com/office/powerpoint/2010/main" val="93695115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6536725" cy="707886"/>
          </a:xfrm>
          <a:prstGeom prst="rect">
            <a:avLst/>
          </a:prstGeom>
          <a:noFill/>
        </p:spPr>
        <p:txBody>
          <a:bodyPr wrap="square" rtlCol="0">
            <a:spAutoFit/>
          </a:bodyPr>
          <a:lstStyle/>
          <a:p>
            <a:r>
              <a:rPr lang="en-DE" sz="4000" dirty="0"/>
              <a:t>Suggested Readings</a:t>
            </a:r>
          </a:p>
        </p:txBody>
      </p:sp>
      <p:sp>
        <p:nvSpPr>
          <p:cNvPr id="9" name="TextBox 8">
            <a:extLst>
              <a:ext uri="{FF2B5EF4-FFF2-40B4-BE49-F238E27FC236}">
                <a16:creationId xmlns:a16="http://schemas.microsoft.com/office/drawing/2014/main" id="{E44990A4-F93D-2B37-2335-4B9F4E085094}"/>
              </a:ext>
            </a:extLst>
          </p:cNvPr>
          <p:cNvSpPr txBox="1"/>
          <p:nvPr/>
        </p:nvSpPr>
        <p:spPr>
          <a:xfrm>
            <a:off x="395416" y="1087395"/>
            <a:ext cx="11368216" cy="3693319"/>
          </a:xfrm>
          <a:prstGeom prst="rect">
            <a:avLst/>
          </a:prstGeom>
          <a:noFill/>
        </p:spPr>
        <p:txBody>
          <a:bodyPr wrap="square" rtlCol="0">
            <a:spAutoFit/>
          </a:bodyPr>
          <a:lstStyle/>
          <a:p>
            <a:pPr marL="285750" indent="-285750">
              <a:buClr>
                <a:schemeClr val="accent1">
                  <a:lumMod val="50000"/>
                </a:schemeClr>
              </a:buClr>
              <a:buFont typeface="Arial" panose="020B0604020202020204" pitchFamily="34" charset="0"/>
              <a:buChar char="•"/>
            </a:pPr>
            <a:r>
              <a:rPr lang="en-GB" dirty="0">
                <a:effectLst/>
              </a:rPr>
              <a:t>Sutton, R. S., &amp; </a:t>
            </a:r>
            <a:r>
              <a:rPr lang="en-GB" dirty="0" err="1">
                <a:effectLst/>
              </a:rPr>
              <a:t>Barto</a:t>
            </a:r>
            <a:r>
              <a:rPr lang="en-GB" dirty="0">
                <a:effectLst/>
              </a:rPr>
              <a:t>, A. G. (2018). Reinforcement Learning: An Introduction, Second Edition. In </a:t>
            </a:r>
            <a:r>
              <a:rPr lang="en-GB" i="1" dirty="0">
                <a:effectLst/>
              </a:rPr>
              <a:t>The Lancet</a:t>
            </a:r>
            <a:r>
              <a:rPr lang="en-GB" dirty="0">
                <a:effectLst/>
              </a:rPr>
              <a:t> (Vol. 258, Issue 6685). </a:t>
            </a:r>
            <a:r>
              <a:rPr lang="en-GB" dirty="0">
                <a:effectLst/>
                <a:hlinkClick r:id="rId3"/>
              </a:rPr>
              <a:t>https://doi.org/10.1016/S0140-6736(51)92942-X</a:t>
            </a:r>
            <a:endParaRPr lang="en-GB" dirty="0">
              <a:effectLst/>
            </a:endParaRPr>
          </a:p>
          <a:p>
            <a:pPr marL="285750" indent="-285750">
              <a:buClr>
                <a:schemeClr val="accent1">
                  <a:lumMod val="50000"/>
                </a:schemeClr>
              </a:buClr>
              <a:buFont typeface="Arial" panose="020B0604020202020204" pitchFamily="34" charset="0"/>
              <a:buChar char="•"/>
            </a:pPr>
            <a:endParaRPr lang="en-GB" dirty="0">
              <a:effectLst/>
            </a:endParaRPr>
          </a:p>
          <a:p>
            <a:pPr marL="285750" indent="-285750">
              <a:buClr>
                <a:schemeClr val="accent1">
                  <a:lumMod val="50000"/>
                </a:schemeClr>
              </a:buClr>
              <a:buFont typeface="Arial" panose="020B0604020202020204" pitchFamily="34" charset="0"/>
              <a:buChar char="•"/>
            </a:pPr>
            <a:r>
              <a:rPr lang="en-GB" dirty="0">
                <a:effectLst/>
              </a:rPr>
              <a:t>Daw, N. D. (2011). Trial-by-trial data analysis using computational models. </a:t>
            </a:r>
            <a:r>
              <a:rPr lang="en-GB" i="1" dirty="0">
                <a:effectLst/>
              </a:rPr>
              <a:t>Decision Making, Affect, and Learning: Attention and Performance XXIII</a:t>
            </a:r>
            <a:r>
              <a:rPr lang="en-GB" dirty="0">
                <a:effectLst/>
              </a:rPr>
              <a:t>, 1–26. </a:t>
            </a:r>
            <a:r>
              <a:rPr lang="en-GB" dirty="0">
                <a:effectLst/>
                <a:hlinkClick r:id="rId4"/>
              </a:rPr>
              <a:t>https://doi.org/10.1093/acprof:oso/9780199600434.003.0001</a:t>
            </a:r>
            <a:endParaRPr lang="en-GB" dirty="0">
              <a:effectLst/>
            </a:endParaRPr>
          </a:p>
          <a:p>
            <a:pPr marL="285750" indent="-285750">
              <a:buClr>
                <a:schemeClr val="accent1">
                  <a:lumMod val="50000"/>
                </a:schemeClr>
              </a:buClr>
              <a:buFont typeface="Arial" panose="020B0604020202020204" pitchFamily="34" charset="0"/>
              <a:buChar char="•"/>
            </a:pPr>
            <a:endParaRPr lang="en-GB" dirty="0">
              <a:effectLst/>
            </a:endParaRPr>
          </a:p>
          <a:p>
            <a:pPr marL="285750" indent="-285750">
              <a:buClr>
                <a:schemeClr val="accent1">
                  <a:lumMod val="50000"/>
                </a:schemeClr>
              </a:buClr>
              <a:buFont typeface="Arial" panose="020B0604020202020204" pitchFamily="34" charset="0"/>
              <a:buChar char="•"/>
            </a:pPr>
            <a:r>
              <a:rPr lang="en-GB" dirty="0">
                <a:effectLst/>
              </a:rPr>
              <a:t>Daw, N. D., &amp; Tobler, P. N. (2013). Value Learning through Reinforcement: The Basics of Dopamine and Reinforcement Learning. </a:t>
            </a:r>
            <a:r>
              <a:rPr lang="en-GB" i="1" dirty="0">
                <a:effectLst/>
              </a:rPr>
              <a:t>Neuroeconomics: Decision Making and the Brain: Second Edition</a:t>
            </a:r>
            <a:r>
              <a:rPr lang="en-GB" dirty="0">
                <a:effectLst/>
              </a:rPr>
              <a:t>, 283–298. </a:t>
            </a:r>
            <a:r>
              <a:rPr lang="en-GB" dirty="0">
                <a:effectLst/>
                <a:hlinkClick r:id="rId5"/>
              </a:rPr>
              <a:t>https://doi.org/10.1016/B978-0-12-416008-8.00015-2</a:t>
            </a:r>
            <a:endParaRPr lang="en-GB" dirty="0">
              <a:effectLst/>
            </a:endParaRPr>
          </a:p>
          <a:p>
            <a:pPr marL="285750" indent="-285750">
              <a:buClr>
                <a:schemeClr val="accent1">
                  <a:lumMod val="50000"/>
                </a:schemeClr>
              </a:buClr>
              <a:buFont typeface="Arial" panose="020B0604020202020204" pitchFamily="34" charset="0"/>
              <a:buChar char="•"/>
            </a:pPr>
            <a:endParaRPr lang="en-GB" dirty="0">
              <a:effectLst/>
            </a:endParaRPr>
          </a:p>
          <a:p>
            <a:pPr marL="285750" indent="-285750">
              <a:buClr>
                <a:schemeClr val="accent1">
                  <a:lumMod val="50000"/>
                </a:schemeClr>
              </a:buClr>
              <a:buFont typeface="Arial" panose="020B0604020202020204" pitchFamily="34" charset="0"/>
              <a:buChar char="•"/>
            </a:pPr>
            <a:r>
              <a:rPr lang="en-GB" dirty="0">
                <a:effectLst/>
              </a:rPr>
              <a:t>Wilson, R. C., &amp; Collins, A. G. E. (2019). Ten simple rules for the computational </a:t>
            </a:r>
            <a:r>
              <a:rPr lang="en-GB" dirty="0" err="1">
                <a:effectLst/>
              </a:rPr>
              <a:t>modeling</a:t>
            </a:r>
            <a:r>
              <a:rPr lang="en-GB" dirty="0">
                <a:effectLst/>
              </a:rPr>
              <a:t> of </a:t>
            </a:r>
            <a:r>
              <a:rPr lang="en-GB" dirty="0" err="1">
                <a:effectLst/>
              </a:rPr>
              <a:t>behavioral</a:t>
            </a:r>
            <a:r>
              <a:rPr lang="en-GB" dirty="0">
                <a:effectLst/>
              </a:rPr>
              <a:t> data. </a:t>
            </a:r>
            <a:r>
              <a:rPr lang="en-GB" i="1" dirty="0" err="1">
                <a:effectLst/>
              </a:rPr>
              <a:t>ELife</a:t>
            </a:r>
            <a:r>
              <a:rPr lang="en-GB" dirty="0">
                <a:effectLst/>
              </a:rPr>
              <a:t>, </a:t>
            </a:r>
            <a:r>
              <a:rPr lang="en-GB" i="1" dirty="0">
                <a:effectLst/>
              </a:rPr>
              <a:t>8</a:t>
            </a:r>
            <a:r>
              <a:rPr lang="en-GB" dirty="0">
                <a:effectLst/>
              </a:rPr>
              <a:t>, 1–33. https://</a:t>
            </a:r>
            <a:r>
              <a:rPr lang="en-GB" dirty="0" err="1">
                <a:effectLst/>
              </a:rPr>
              <a:t>doi.org</a:t>
            </a:r>
            <a:r>
              <a:rPr lang="en-GB" dirty="0">
                <a:effectLst/>
              </a:rPr>
              <a:t>/10.7554/eLife.49547</a:t>
            </a:r>
          </a:p>
          <a:p>
            <a:pPr marL="285750" indent="-285750">
              <a:buClr>
                <a:schemeClr val="accent1">
                  <a:lumMod val="50000"/>
                </a:schemeClr>
              </a:buClr>
              <a:buFont typeface="Arial" panose="020B0604020202020204" pitchFamily="34" charset="0"/>
              <a:buChar char="•"/>
            </a:pPr>
            <a:endParaRPr lang="en-GB" dirty="0">
              <a:effectLst/>
            </a:endParaRPr>
          </a:p>
        </p:txBody>
      </p:sp>
    </p:spTree>
    <p:extLst>
      <p:ext uri="{BB962C8B-B14F-4D97-AF65-F5344CB8AC3E}">
        <p14:creationId xmlns:p14="http://schemas.microsoft.com/office/powerpoint/2010/main" val="111423286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6536725" cy="707886"/>
          </a:xfrm>
          <a:prstGeom prst="rect">
            <a:avLst/>
          </a:prstGeom>
          <a:noFill/>
        </p:spPr>
        <p:txBody>
          <a:bodyPr wrap="square" rtlCol="0">
            <a:spAutoFit/>
          </a:bodyPr>
          <a:lstStyle/>
          <a:p>
            <a:r>
              <a:rPr lang="en-DE" sz="4000" dirty="0"/>
              <a:t>Suggested Readings</a:t>
            </a:r>
          </a:p>
        </p:txBody>
      </p:sp>
    </p:spTree>
    <p:extLst>
      <p:ext uri="{BB962C8B-B14F-4D97-AF65-F5344CB8AC3E}">
        <p14:creationId xmlns:p14="http://schemas.microsoft.com/office/powerpoint/2010/main" val="27543040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What is a computational model?</a:t>
            </a:r>
          </a:p>
        </p:txBody>
      </p:sp>
      <p:sp>
        <p:nvSpPr>
          <p:cNvPr id="4" name="TextBox 3">
            <a:extLst>
              <a:ext uri="{FF2B5EF4-FFF2-40B4-BE49-F238E27FC236}">
                <a16:creationId xmlns:a16="http://schemas.microsoft.com/office/drawing/2014/main" id="{E681C872-3011-9E6A-DF39-A785F785AE7B}"/>
              </a:ext>
            </a:extLst>
          </p:cNvPr>
          <p:cNvSpPr txBox="1"/>
          <p:nvPr/>
        </p:nvSpPr>
        <p:spPr>
          <a:xfrm>
            <a:off x="602154" y="1164531"/>
            <a:ext cx="7952841" cy="369332"/>
          </a:xfrm>
          <a:prstGeom prst="rect">
            <a:avLst/>
          </a:prstGeom>
          <a:noFill/>
        </p:spPr>
        <p:txBody>
          <a:bodyPr wrap="square" rtlCol="0">
            <a:spAutoFit/>
          </a:bodyPr>
          <a:lstStyle/>
          <a:p>
            <a:pPr marL="285750" indent="-285750">
              <a:buFont typeface="Arial" panose="020B0604020202020204" pitchFamily="34" charset="0"/>
              <a:buChar char="•"/>
            </a:pPr>
            <a:r>
              <a:rPr lang="en-DE" dirty="0"/>
              <a:t>Our choice depends on the value that we assign on each option</a:t>
            </a:r>
          </a:p>
        </p:txBody>
      </p:sp>
      <p:pic>
        <p:nvPicPr>
          <p:cNvPr id="3" name="Picture 2" descr="A bowl of spaghetti&#10;&#10;Description automatically generated with medium confidence">
            <a:extLst>
              <a:ext uri="{FF2B5EF4-FFF2-40B4-BE49-F238E27FC236}">
                <a16:creationId xmlns:a16="http://schemas.microsoft.com/office/drawing/2014/main" id="{E0291C5F-0BB1-36F4-88DF-B15B7F980AEB}"/>
              </a:ext>
            </a:extLst>
          </p:cNvPr>
          <p:cNvPicPr>
            <a:picLocks noChangeAspect="1"/>
          </p:cNvPicPr>
          <p:nvPr/>
        </p:nvPicPr>
        <p:blipFill>
          <a:blip r:embed="rId3"/>
          <a:stretch>
            <a:fillRect/>
          </a:stretch>
        </p:blipFill>
        <p:spPr>
          <a:xfrm>
            <a:off x="1022795" y="3470453"/>
            <a:ext cx="4182841" cy="2712949"/>
          </a:xfrm>
          <a:prstGeom prst="rect">
            <a:avLst/>
          </a:prstGeom>
        </p:spPr>
      </p:pic>
      <p:pic>
        <p:nvPicPr>
          <p:cNvPr id="10" name="Picture 9" descr="A bowl of soup&#10;&#10;Description automatically generated with medium confidence">
            <a:extLst>
              <a:ext uri="{FF2B5EF4-FFF2-40B4-BE49-F238E27FC236}">
                <a16:creationId xmlns:a16="http://schemas.microsoft.com/office/drawing/2014/main" id="{250FC97D-A0D7-96E5-E9BC-9334A70E44CC}"/>
              </a:ext>
            </a:extLst>
          </p:cNvPr>
          <p:cNvPicPr>
            <a:picLocks noChangeAspect="1"/>
          </p:cNvPicPr>
          <p:nvPr/>
        </p:nvPicPr>
        <p:blipFill>
          <a:blip r:embed="rId4"/>
          <a:stretch>
            <a:fillRect/>
          </a:stretch>
        </p:blipFill>
        <p:spPr>
          <a:xfrm>
            <a:off x="6986366" y="3410934"/>
            <a:ext cx="4134772" cy="2772470"/>
          </a:xfrm>
          <a:prstGeom prst="rect">
            <a:avLst/>
          </a:prstGeom>
        </p:spPr>
      </p:pic>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FF208998-FB39-8538-B633-AFE5C29567B6}"/>
                  </a:ext>
                </a:extLst>
              </p:cNvPr>
              <p:cNvSpPr txBox="1"/>
              <p:nvPr/>
            </p:nvSpPr>
            <p:spPr>
              <a:xfrm>
                <a:off x="1436914" y="2510971"/>
                <a:ext cx="3454400"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p>
                        <m:sSupPr>
                          <m:ctrlPr>
                            <a:rPr lang="en-DE" i="1" dirty="0" smtClean="0">
                              <a:latin typeface="Cambria Math" panose="02040503050406030204" pitchFamily="18" charset="0"/>
                            </a:rPr>
                          </m:ctrlPr>
                        </m:sSupPr>
                        <m:e>
                          <m:r>
                            <a:rPr lang="en-US" b="0" i="1" dirty="0" smtClean="0">
                              <a:latin typeface="Cambria Math" panose="02040503050406030204" pitchFamily="18" charset="0"/>
                            </a:rPr>
                            <m:t>𝑉</m:t>
                          </m:r>
                        </m:e>
                        <m:sup>
                          <m:r>
                            <a:rPr lang="en-US" b="0" i="1" dirty="0" smtClean="0">
                              <a:latin typeface="Cambria Math" panose="02040503050406030204" pitchFamily="18" charset="0"/>
                            </a:rPr>
                            <m:t>𝑝𝑎𝑠𝑡𝑎</m:t>
                          </m:r>
                        </m:sup>
                      </m:sSup>
                      <m:r>
                        <a:rPr lang="en-US" b="0" i="1" dirty="0" smtClean="0">
                          <a:latin typeface="Cambria Math" panose="02040503050406030204" pitchFamily="18" charset="0"/>
                        </a:rPr>
                        <m:t>=0.50</m:t>
                      </m:r>
                    </m:oMath>
                  </m:oMathPara>
                </a14:m>
                <a:endParaRPr lang="en-DE" dirty="0"/>
              </a:p>
            </p:txBody>
          </p:sp>
        </mc:Choice>
        <mc:Fallback xmlns="">
          <p:sp>
            <p:nvSpPr>
              <p:cNvPr id="2" name="TextBox 1">
                <a:extLst>
                  <a:ext uri="{FF2B5EF4-FFF2-40B4-BE49-F238E27FC236}">
                    <a16:creationId xmlns:a16="http://schemas.microsoft.com/office/drawing/2014/main" id="{FF208998-FB39-8538-B633-AFE5C29567B6}"/>
                  </a:ext>
                </a:extLst>
              </p:cNvPr>
              <p:cNvSpPr txBox="1">
                <a:spLocks noRot="1" noChangeAspect="1" noMove="1" noResize="1" noEditPoints="1" noAdjustHandles="1" noChangeArrowheads="1" noChangeShapeType="1" noTextEdit="1"/>
              </p:cNvSpPr>
              <p:nvPr/>
            </p:nvSpPr>
            <p:spPr>
              <a:xfrm>
                <a:off x="1436914" y="2510971"/>
                <a:ext cx="3454400" cy="369332"/>
              </a:xfrm>
              <a:prstGeom prst="rect">
                <a:avLst/>
              </a:prstGeom>
              <a:blipFill>
                <a:blip r:embed="rId5"/>
                <a:stretch>
                  <a:fillRect/>
                </a:stretch>
              </a:blipFill>
            </p:spPr>
            <p:txBody>
              <a:bodyPr/>
              <a:lstStyle/>
              <a:p>
                <a:r>
                  <a:rPr lang="en-DE">
                    <a:noFill/>
                  </a:rPr>
                  <a:t> </a:t>
                </a:r>
              </a:p>
            </p:txBody>
          </p:sp>
        </mc:Fallback>
      </mc:AlternateContent>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4F609E6B-4788-7451-1618-F0C380F9D90D}"/>
                  </a:ext>
                </a:extLst>
              </p:cNvPr>
              <p:cNvSpPr txBox="1"/>
              <p:nvPr/>
            </p:nvSpPr>
            <p:spPr>
              <a:xfrm>
                <a:off x="7148285" y="2510971"/>
                <a:ext cx="3454400" cy="37427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p>
                        <m:sSupPr>
                          <m:ctrlPr>
                            <a:rPr lang="en-DE" i="1" dirty="0" smtClean="0">
                              <a:latin typeface="Cambria Math" panose="02040503050406030204" pitchFamily="18" charset="0"/>
                            </a:rPr>
                          </m:ctrlPr>
                        </m:sSupPr>
                        <m:e>
                          <m:r>
                            <a:rPr lang="en-US" b="0" i="1" dirty="0" smtClean="0">
                              <a:latin typeface="Cambria Math" panose="02040503050406030204" pitchFamily="18" charset="0"/>
                            </a:rPr>
                            <m:t>𝑉</m:t>
                          </m:r>
                        </m:e>
                        <m:sup>
                          <m:r>
                            <a:rPr lang="en-US" b="0" i="1" dirty="0" smtClean="0">
                              <a:latin typeface="Cambria Math" panose="02040503050406030204" pitchFamily="18" charset="0"/>
                            </a:rPr>
                            <m:t>𝑝𝑎𝑒𝑙𝑙𝑎</m:t>
                          </m:r>
                        </m:sup>
                      </m:sSup>
                      <m:r>
                        <a:rPr lang="en-US" b="0" i="1" dirty="0" smtClean="0">
                          <a:latin typeface="Cambria Math" panose="02040503050406030204" pitchFamily="18" charset="0"/>
                        </a:rPr>
                        <m:t>=0.50</m:t>
                      </m:r>
                    </m:oMath>
                  </m:oMathPara>
                </a14:m>
                <a:endParaRPr lang="en-DE" dirty="0"/>
              </a:p>
            </p:txBody>
          </p:sp>
        </mc:Choice>
        <mc:Fallback xmlns="">
          <p:sp>
            <p:nvSpPr>
              <p:cNvPr id="8" name="TextBox 7">
                <a:extLst>
                  <a:ext uri="{FF2B5EF4-FFF2-40B4-BE49-F238E27FC236}">
                    <a16:creationId xmlns:a16="http://schemas.microsoft.com/office/drawing/2014/main" id="{4F609E6B-4788-7451-1618-F0C380F9D90D}"/>
                  </a:ext>
                </a:extLst>
              </p:cNvPr>
              <p:cNvSpPr txBox="1">
                <a:spLocks noRot="1" noChangeAspect="1" noMove="1" noResize="1" noEditPoints="1" noAdjustHandles="1" noChangeArrowheads="1" noChangeShapeType="1" noTextEdit="1"/>
              </p:cNvSpPr>
              <p:nvPr/>
            </p:nvSpPr>
            <p:spPr>
              <a:xfrm>
                <a:off x="7148285" y="2510971"/>
                <a:ext cx="3454400" cy="374270"/>
              </a:xfrm>
              <a:prstGeom prst="rect">
                <a:avLst/>
              </a:prstGeom>
              <a:blipFill>
                <a:blip r:embed="rId6"/>
                <a:stretch>
                  <a:fillRect/>
                </a:stretch>
              </a:blipFill>
            </p:spPr>
            <p:txBody>
              <a:bodyPr/>
              <a:lstStyle/>
              <a:p>
                <a:r>
                  <a:rPr lang="en-DE">
                    <a:noFill/>
                  </a:rPr>
                  <a:t> </a:t>
                </a:r>
              </a:p>
            </p:txBody>
          </p:sp>
        </mc:Fallback>
      </mc:AlternateContent>
    </p:spTree>
    <p:extLst>
      <p:ext uri="{BB962C8B-B14F-4D97-AF65-F5344CB8AC3E}">
        <p14:creationId xmlns:p14="http://schemas.microsoft.com/office/powerpoint/2010/main" val="11083180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9962111" cy="707886"/>
          </a:xfrm>
          <a:prstGeom prst="rect">
            <a:avLst/>
          </a:prstGeom>
          <a:noFill/>
        </p:spPr>
        <p:txBody>
          <a:bodyPr wrap="square" rtlCol="0">
            <a:spAutoFit/>
          </a:bodyPr>
          <a:lstStyle/>
          <a:p>
            <a:r>
              <a:rPr lang="en-DE" sz="4000" dirty="0"/>
              <a:t>Why do we need a computational model?</a:t>
            </a:r>
          </a:p>
        </p:txBody>
      </p:sp>
      <p:sp>
        <p:nvSpPr>
          <p:cNvPr id="4" name="TextBox 3">
            <a:extLst>
              <a:ext uri="{FF2B5EF4-FFF2-40B4-BE49-F238E27FC236}">
                <a16:creationId xmlns:a16="http://schemas.microsoft.com/office/drawing/2014/main" id="{E681C872-3011-9E6A-DF39-A785F785AE7B}"/>
              </a:ext>
            </a:extLst>
          </p:cNvPr>
          <p:cNvSpPr txBox="1"/>
          <p:nvPr/>
        </p:nvSpPr>
        <p:spPr>
          <a:xfrm>
            <a:off x="602154" y="1164531"/>
            <a:ext cx="7153313" cy="4247317"/>
          </a:xfrm>
          <a:prstGeom prst="rect">
            <a:avLst/>
          </a:prstGeom>
          <a:noFill/>
        </p:spPr>
        <p:txBody>
          <a:bodyPr wrap="square" rtlCol="0">
            <a:spAutoFit/>
          </a:bodyPr>
          <a:lstStyle/>
          <a:p>
            <a:endParaRPr lang="en-DE" dirty="0"/>
          </a:p>
          <a:p>
            <a:pPr marL="285750" indent="-285750">
              <a:buFont typeface="Arial" panose="020B0604020202020204" pitchFamily="34" charset="0"/>
              <a:buChar char="•"/>
            </a:pPr>
            <a:r>
              <a:rPr lang="en-DE" dirty="0"/>
              <a:t>Most concepts of cognition rely on verbal theories, on analogies and metaphor and are thus imprecise. Computational models allow precise mathematical formulation of the theories and specification of assumptions and their implications. </a:t>
            </a:r>
          </a:p>
          <a:p>
            <a:pPr marL="285750" indent="-285750">
              <a:buFont typeface="Arial" panose="020B0604020202020204" pitchFamily="34" charset="0"/>
              <a:buChar char="•"/>
            </a:pPr>
            <a:endParaRPr lang="en-DE" dirty="0"/>
          </a:p>
          <a:p>
            <a:pPr marL="285750" indent="-285750">
              <a:buFont typeface="Arial" panose="020B0604020202020204" pitchFamily="34" charset="0"/>
              <a:buChar char="•"/>
            </a:pPr>
            <a:r>
              <a:rPr lang="en-DE" dirty="0"/>
              <a:t>Computational models make us think deeply about the variables involved and their relationship</a:t>
            </a:r>
          </a:p>
          <a:p>
            <a:pPr marL="285750" indent="-285750">
              <a:buFont typeface="Arial" panose="020B0604020202020204" pitchFamily="34" charset="0"/>
              <a:buChar char="•"/>
            </a:pPr>
            <a:endParaRPr lang="en-DE" dirty="0"/>
          </a:p>
          <a:p>
            <a:pPr marL="285750" indent="-285750">
              <a:buFont typeface="Arial" panose="020B0604020202020204" pitchFamily="34" charset="0"/>
              <a:buChar char="•"/>
            </a:pPr>
            <a:r>
              <a:rPr lang="en-DE" dirty="0"/>
              <a:t>They allow to formally compare different models based on different assumptions or theories </a:t>
            </a:r>
          </a:p>
          <a:p>
            <a:pPr marL="285750" indent="-285750">
              <a:buFont typeface="Arial" panose="020B0604020202020204" pitchFamily="34" charset="0"/>
              <a:buChar char="•"/>
            </a:pPr>
            <a:endParaRPr lang="en-DE" dirty="0"/>
          </a:p>
          <a:p>
            <a:pPr marL="285750" indent="-285750">
              <a:buFont typeface="Arial" panose="020B0604020202020204" pitchFamily="34" charset="0"/>
              <a:buChar char="•"/>
            </a:pPr>
            <a:r>
              <a:rPr lang="en-DE" dirty="0"/>
              <a:t>They allow to estimate trial-level quantities that are not immediately observable</a:t>
            </a:r>
          </a:p>
          <a:p>
            <a:pPr marL="285750" indent="-285750">
              <a:buFont typeface="Arial" panose="020B0604020202020204" pitchFamily="34" charset="0"/>
              <a:buChar char="•"/>
            </a:pPr>
            <a:endParaRPr lang="en-DE" dirty="0"/>
          </a:p>
        </p:txBody>
      </p:sp>
      <p:pic>
        <p:nvPicPr>
          <p:cNvPr id="3" name="Picture 2" descr="A bowl of spaghetti&#10;&#10;Description automatically generated with medium confidence">
            <a:extLst>
              <a:ext uri="{FF2B5EF4-FFF2-40B4-BE49-F238E27FC236}">
                <a16:creationId xmlns:a16="http://schemas.microsoft.com/office/drawing/2014/main" id="{E0291C5F-0BB1-36F4-88DF-B15B7F980AEB}"/>
              </a:ext>
            </a:extLst>
          </p:cNvPr>
          <p:cNvPicPr>
            <a:picLocks noChangeAspect="1"/>
          </p:cNvPicPr>
          <p:nvPr/>
        </p:nvPicPr>
        <p:blipFill>
          <a:blip r:embed="rId3"/>
          <a:stretch>
            <a:fillRect/>
          </a:stretch>
        </p:blipFill>
        <p:spPr>
          <a:xfrm>
            <a:off x="8164286" y="1407722"/>
            <a:ext cx="2270434" cy="1472581"/>
          </a:xfrm>
          <a:prstGeom prst="rect">
            <a:avLst/>
          </a:prstGeom>
        </p:spPr>
      </p:pic>
      <p:pic>
        <p:nvPicPr>
          <p:cNvPr id="10" name="Picture 9" descr="A bowl of soup&#10;&#10;Description automatically generated with medium confidence">
            <a:extLst>
              <a:ext uri="{FF2B5EF4-FFF2-40B4-BE49-F238E27FC236}">
                <a16:creationId xmlns:a16="http://schemas.microsoft.com/office/drawing/2014/main" id="{250FC97D-A0D7-96E5-E9BC-9334A70E44CC}"/>
              </a:ext>
            </a:extLst>
          </p:cNvPr>
          <p:cNvPicPr>
            <a:picLocks noChangeAspect="1"/>
          </p:cNvPicPr>
          <p:nvPr/>
        </p:nvPicPr>
        <p:blipFill>
          <a:blip r:embed="rId4"/>
          <a:stretch>
            <a:fillRect/>
          </a:stretch>
        </p:blipFill>
        <p:spPr>
          <a:xfrm>
            <a:off x="8164286" y="4456743"/>
            <a:ext cx="2575083" cy="1726659"/>
          </a:xfrm>
          <a:prstGeom prst="rect">
            <a:avLst/>
          </a:prstGeom>
        </p:spPr>
      </p:pic>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FF208998-FB39-8538-B633-AFE5C29567B6}"/>
                  </a:ext>
                </a:extLst>
              </p:cNvPr>
              <p:cNvSpPr txBox="1"/>
              <p:nvPr/>
            </p:nvSpPr>
            <p:spPr>
              <a:xfrm>
                <a:off x="7326552" y="900036"/>
                <a:ext cx="3454400"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p>
                        <m:sSupPr>
                          <m:ctrlPr>
                            <a:rPr lang="en-DE" i="1" dirty="0" smtClean="0">
                              <a:latin typeface="Cambria Math" panose="02040503050406030204" pitchFamily="18" charset="0"/>
                            </a:rPr>
                          </m:ctrlPr>
                        </m:sSupPr>
                        <m:e>
                          <m:r>
                            <a:rPr lang="en-US" b="0" i="1" dirty="0" smtClean="0">
                              <a:latin typeface="Cambria Math" panose="02040503050406030204" pitchFamily="18" charset="0"/>
                            </a:rPr>
                            <m:t>𝑉</m:t>
                          </m:r>
                        </m:e>
                        <m:sup>
                          <m:r>
                            <a:rPr lang="en-US" b="0" i="1" dirty="0" smtClean="0">
                              <a:latin typeface="Cambria Math" panose="02040503050406030204" pitchFamily="18" charset="0"/>
                            </a:rPr>
                            <m:t>𝑝𝑎𝑠𝑡𝑎</m:t>
                          </m:r>
                        </m:sup>
                      </m:sSup>
                      <m:r>
                        <a:rPr lang="en-US" b="0" i="1" dirty="0" smtClean="0">
                          <a:latin typeface="Cambria Math" panose="02040503050406030204" pitchFamily="18" charset="0"/>
                        </a:rPr>
                        <m:t>=0.50</m:t>
                      </m:r>
                    </m:oMath>
                  </m:oMathPara>
                </a14:m>
                <a:endParaRPr lang="en-DE" dirty="0"/>
              </a:p>
            </p:txBody>
          </p:sp>
        </mc:Choice>
        <mc:Fallback xmlns="">
          <p:sp>
            <p:nvSpPr>
              <p:cNvPr id="2" name="TextBox 1">
                <a:extLst>
                  <a:ext uri="{FF2B5EF4-FFF2-40B4-BE49-F238E27FC236}">
                    <a16:creationId xmlns:a16="http://schemas.microsoft.com/office/drawing/2014/main" id="{FF208998-FB39-8538-B633-AFE5C29567B6}"/>
                  </a:ext>
                </a:extLst>
              </p:cNvPr>
              <p:cNvSpPr txBox="1">
                <a:spLocks noRot="1" noChangeAspect="1" noMove="1" noResize="1" noEditPoints="1" noAdjustHandles="1" noChangeArrowheads="1" noChangeShapeType="1" noTextEdit="1"/>
              </p:cNvSpPr>
              <p:nvPr/>
            </p:nvSpPr>
            <p:spPr>
              <a:xfrm>
                <a:off x="7326552" y="900036"/>
                <a:ext cx="3454400" cy="369332"/>
              </a:xfrm>
              <a:prstGeom prst="rect">
                <a:avLst/>
              </a:prstGeom>
              <a:blipFill>
                <a:blip r:embed="rId5"/>
                <a:stretch>
                  <a:fillRect/>
                </a:stretch>
              </a:blipFill>
            </p:spPr>
            <p:txBody>
              <a:bodyPr/>
              <a:lstStyle/>
              <a:p>
                <a:r>
                  <a:rPr lang="en-DE">
                    <a:noFill/>
                  </a:rPr>
                  <a:t> </a:t>
                </a:r>
              </a:p>
            </p:txBody>
          </p:sp>
        </mc:Fallback>
      </mc:AlternateContent>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4F609E6B-4788-7451-1618-F0C380F9D90D}"/>
                  </a:ext>
                </a:extLst>
              </p:cNvPr>
              <p:cNvSpPr txBox="1"/>
              <p:nvPr/>
            </p:nvSpPr>
            <p:spPr>
              <a:xfrm>
                <a:off x="7284969" y="4011233"/>
                <a:ext cx="3454400" cy="37427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p>
                        <m:sSupPr>
                          <m:ctrlPr>
                            <a:rPr lang="en-DE" i="1" dirty="0" smtClean="0">
                              <a:latin typeface="Cambria Math" panose="02040503050406030204" pitchFamily="18" charset="0"/>
                            </a:rPr>
                          </m:ctrlPr>
                        </m:sSupPr>
                        <m:e>
                          <m:r>
                            <a:rPr lang="en-US" b="0" i="1" dirty="0" smtClean="0">
                              <a:latin typeface="Cambria Math" panose="02040503050406030204" pitchFamily="18" charset="0"/>
                            </a:rPr>
                            <m:t>𝑉</m:t>
                          </m:r>
                        </m:e>
                        <m:sup>
                          <m:r>
                            <a:rPr lang="en-US" b="0" i="1" dirty="0" smtClean="0">
                              <a:latin typeface="Cambria Math" panose="02040503050406030204" pitchFamily="18" charset="0"/>
                            </a:rPr>
                            <m:t>𝑝𝑎𝑒𝑙𝑙𝑎</m:t>
                          </m:r>
                        </m:sup>
                      </m:sSup>
                      <m:r>
                        <a:rPr lang="en-US" b="0" i="1" dirty="0" smtClean="0">
                          <a:latin typeface="Cambria Math" panose="02040503050406030204" pitchFamily="18" charset="0"/>
                        </a:rPr>
                        <m:t>=0.50</m:t>
                      </m:r>
                    </m:oMath>
                  </m:oMathPara>
                </a14:m>
                <a:endParaRPr lang="en-DE" dirty="0"/>
              </a:p>
            </p:txBody>
          </p:sp>
        </mc:Choice>
        <mc:Fallback xmlns="">
          <p:sp>
            <p:nvSpPr>
              <p:cNvPr id="8" name="TextBox 7">
                <a:extLst>
                  <a:ext uri="{FF2B5EF4-FFF2-40B4-BE49-F238E27FC236}">
                    <a16:creationId xmlns:a16="http://schemas.microsoft.com/office/drawing/2014/main" id="{4F609E6B-4788-7451-1618-F0C380F9D90D}"/>
                  </a:ext>
                </a:extLst>
              </p:cNvPr>
              <p:cNvSpPr txBox="1">
                <a:spLocks noRot="1" noChangeAspect="1" noMove="1" noResize="1" noEditPoints="1" noAdjustHandles="1" noChangeArrowheads="1" noChangeShapeType="1" noTextEdit="1"/>
              </p:cNvSpPr>
              <p:nvPr/>
            </p:nvSpPr>
            <p:spPr>
              <a:xfrm>
                <a:off x="7284969" y="4011233"/>
                <a:ext cx="3454400" cy="374270"/>
              </a:xfrm>
              <a:prstGeom prst="rect">
                <a:avLst/>
              </a:prstGeom>
              <a:blipFill>
                <a:blip r:embed="rId6"/>
                <a:stretch>
                  <a:fillRect/>
                </a:stretch>
              </a:blipFill>
            </p:spPr>
            <p:txBody>
              <a:bodyPr/>
              <a:lstStyle/>
              <a:p>
                <a:r>
                  <a:rPr lang="en-DE">
                    <a:noFill/>
                  </a:rPr>
                  <a:t> </a:t>
                </a:r>
              </a:p>
            </p:txBody>
          </p:sp>
        </mc:Fallback>
      </mc:AlternateContent>
    </p:spTree>
    <p:extLst>
      <p:ext uri="{BB962C8B-B14F-4D97-AF65-F5344CB8AC3E}">
        <p14:creationId xmlns:p14="http://schemas.microsoft.com/office/powerpoint/2010/main" val="569028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How do we learn these values?</a:t>
            </a:r>
          </a:p>
        </p:txBody>
      </p:sp>
      <p:sp>
        <p:nvSpPr>
          <p:cNvPr id="4" name="TextBox 3">
            <a:extLst>
              <a:ext uri="{FF2B5EF4-FFF2-40B4-BE49-F238E27FC236}">
                <a16:creationId xmlns:a16="http://schemas.microsoft.com/office/drawing/2014/main" id="{E681C872-3011-9E6A-DF39-A785F785AE7B}"/>
              </a:ext>
            </a:extLst>
          </p:cNvPr>
          <p:cNvSpPr txBox="1"/>
          <p:nvPr/>
        </p:nvSpPr>
        <p:spPr>
          <a:xfrm>
            <a:off x="602154" y="1164531"/>
            <a:ext cx="7952841" cy="3416320"/>
          </a:xfrm>
          <a:prstGeom prst="rect">
            <a:avLst/>
          </a:prstGeom>
          <a:noFill/>
        </p:spPr>
        <p:txBody>
          <a:bodyPr wrap="square" rtlCol="0">
            <a:spAutoFit/>
          </a:bodyPr>
          <a:lstStyle/>
          <a:p>
            <a:r>
              <a:rPr lang="en-DE" b="1" dirty="0"/>
              <a:t>Trial and error</a:t>
            </a:r>
          </a:p>
          <a:p>
            <a:endParaRPr lang="en-DE" dirty="0"/>
          </a:p>
          <a:p>
            <a:pPr marL="285750" indent="-285750">
              <a:buFont typeface="Arial" panose="020B0604020202020204" pitchFamily="34" charset="0"/>
              <a:buChar char="•"/>
            </a:pPr>
            <a:r>
              <a:rPr lang="en-DE" dirty="0"/>
              <a:t>We start from some expecations about the options</a:t>
            </a:r>
          </a:p>
          <a:p>
            <a:pPr marL="285750" indent="-285750">
              <a:buFont typeface="Arial" panose="020B0604020202020204" pitchFamily="34" charset="0"/>
              <a:buChar char="•"/>
            </a:pPr>
            <a:endParaRPr lang="en-DE" dirty="0"/>
          </a:p>
          <a:p>
            <a:pPr marL="285750" indent="-285750">
              <a:buFont typeface="Arial" panose="020B0604020202020204" pitchFamily="34" charset="0"/>
              <a:buChar char="•"/>
            </a:pPr>
            <a:r>
              <a:rPr lang="en-DE" dirty="0"/>
              <a:t>We compare the expectaions of both options (values) and decide for the</a:t>
            </a:r>
          </a:p>
          <a:p>
            <a:r>
              <a:rPr lang="en-DE" dirty="0"/>
              <a:t>      better (</a:t>
            </a:r>
            <a:r>
              <a:rPr lang="en-DE" b="1" dirty="0"/>
              <a:t>Action selection</a:t>
            </a:r>
            <a:r>
              <a:rPr lang="en-DE" dirty="0"/>
              <a:t>)</a:t>
            </a:r>
          </a:p>
          <a:p>
            <a:endParaRPr lang="en-DE" dirty="0"/>
          </a:p>
          <a:p>
            <a:pPr marL="285750" indent="-285750">
              <a:buFont typeface="Arial" panose="020B0604020202020204" pitchFamily="34" charset="0"/>
              <a:buChar char="•"/>
            </a:pPr>
            <a:r>
              <a:rPr lang="en-DE" b="1" dirty="0"/>
              <a:t>Prediction error</a:t>
            </a:r>
            <a:r>
              <a:rPr lang="en-DE" dirty="0"/>
              <a:t>: after action selection, we experience the outcome and </a:t>
            </a:r>
          </a:p>
          <a:p>
            <a:r>
              <a:rPr lang="en-DE" b="1" dirty="0"/>
              <a:t>      </a:t>
            </a:r>
            <a:r>
              <a:rPr lang="en-DE" dirty="0"/>
              <a:t>compare it with our expectations to see whether they have been met</a:t>
            </a:r>
          </a:p>
          <a:p>
            <a:endParaRPr lang="en-DE" dirty="0"/>
          </a:p>
          <a:p>
            <a:pPr marL="285750" indent="-285750">
              <a:buFont typeface="Arial" panose="020B0604020202020204" pitchFamily="34" charset="0"/>
              <a:buChar char="•"/>
            </a:pPr>
            <a:r>
              <a:rPr lang="en-DE" b="1" dirty="0"/>
              <a:t>Update values/learning: </a:t>
            </a:r>
            <a:r>
              <a:rPr lang="en-DE" dirty="0"/>
              <a:t>we use expectations violation (prediction error) to </a:t>
            </a:r>
          </a:p>
          <a:p>
            <a:r>
              <a:rPr lang="en-DE" b="1" dirty="0"/>
              <a:t>      </a:t>
            </a:r>
            <a:r>
              <a:rPr lang="en-DE" dirty="0"/>
              <a:t>upate expectations and improve expectations in the future</a:t>
            </a:r>
            <a:endParaRPr lang="en-DE" b="1" dirty="0"/>
          </a:p>
        </p:txBody>
      </p:sp>
      <p:pic>
        <p:nvPicPr>
          <p:cNvPr id="3" name="Picture 2" descr="A bowl of spaghetti&#10;&#10;Description automatically generated with medium confidence">
            <a:extLst>
              <a:ext uri="{FF2B5EF4-FFF2-40B4-BE49-F238E27FC236}">
                <a16:creationId xmlns:a16="http://schemas.microsoft.com/office/drawing/2014/main" id="{E0291C5F-0BB1-36F4-88DF-B15B7F980AEB}"/>
              </a:ext>
            </a:extLst>
          </p:cNvPr>
          <p:cNvPicPr>
            <a:picLocks noChangeAspect="1"/>
          </p:cNvPicPr>
          <p:nvPr/>
        </p:nvPicPr>
        <p:blipFill>
          <a:blip r:embed="rId3"/>
          <a:stretch>
            <a:fillRect/>
          </a:stretch>
        </p:blipFill>
        <p:spPr>
          <a:xfrm>
            <a:off x="8164286" y="1407722"/>
            <a:ext cx="2270434" cy="1472581"/>
          </a:xfrm>
          <a:prstGeom prst="rect">
            <a:avLst/>
          </a:prstGeom>
        </p:spPr>
      </p:pic>
      <p:pic>
        <p:nvPicPr>
          <p:cNvPr id="10" name="Picture 9" descr="A bowl of soup&#10;&#10;Description automatically generated with medium confidence">
            <a:extLst>
              <a:ext uri="{FF2B5EF4-FFF2-40B4-BE49-F238E27FC236}">
                <a16:creationId xmlns:a16="http://schemas.microsoft.com/office/drawing/2014/main" id="{250FC97D-A0D7-96E5-E9BC-9334A70E44CC}"/>
              </a:ext>
            </a:extLst>
          </p:cNvPr>
          <p:cNvPicPr>
            <a:picLocks noChangeAspect="1"/>
          </p:cNvPicPr>
          <p:nvPr/>
        </p:nvPicPr>
        <p:blipFill>
          <a:blip r:embed="rId4"/>
          <a:stretch>
            <a:fillRect/>
          </a:stretch>
        </p:blipFill>
        <p:spPr>
          <a:xfrm>
            <a:off x="8164286" y="4456743"/>
            <a:ext cx="2575083" cy="1726659"/>
          </a:xfrm>
          <a:prstGeom prst="rect">
            <a:avLst/>
          </a:prstGeom>
        </p:spPr>
      </p:pic>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FF208998-FB39-8538-B633-AFE5C29567B6}"/>
                  </a:ext>
                </a:extLst>
              </p:cNvPr>
              <p:cNvSpPr txBox="1"/>
              <p:nvPr/>
            </p:nvSpPr>
            <p:spPr>
              <a:xfrm>
                <a:off x="7326552" y="900036"/>
                <a:ext cx="3454400"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p>
                        <m:sSupPr>
                          <m:ctrlPr>
                            <a:rPr lang="en-DE" i="1" dirty="0" smtClean="0">
                              <a:latin typeface="Cambria Math" panose="02040503050406030204" pitchFamily="18" charset="0"/>
                            </a:rPr>
                          </m:ctrlPr>
                        </m:sSupPr>
                        <m:e>
                          <m:r>
                            <a:rPr lang="en-US" b="0" i="1" dirty="0" smtClean="0">
                              <a:latin typeface="Cambria Math" panose="02040503050406030204" pitchFamily="18" charset="0"/>
                            </a:rPr>
                            <m:t>𝑉</m:t>
                          </m:r>
                        </m:e>
                        <m:sup>
                          <m:r>
                            <a:rPr lang="en-US" b="0" i="1" dirty="0" smtClean="0">
                              <a:latin typeface="Cambria Math" panose="02040503050406030204" pitchFamily="18" charset="0"/>
                            </a:rPr>
                            <m:t>𝑝𝑎𝑠𝑡𝑎</m:t>
                          </m:r>
                        </m:sup>
                      </m:sSup>
                      <m:r>
                        <a:rPr lang="en-US" b="0" i="1" dirty="0" smtClean="0">
                          <a:latin typeface="Cambria Math" panose="02040503050406030204" pitchFamily="18" charset="0"/>
                        </a:rPr>
                        <m:t>=0.50</m:t>
                      </m:r>
                    </m:oMath>
                  </m:oMathPara>
                </a14:m>
                <a:endParaRPr lang="en-DE" dirty="0"/>
              </a:p>
            </p:txBody>
          </p:sp>
        </mc:Choice>
        <mc:Fallback xmlns="">
          <p:sp>
            <p:nvSpPr>
              <p:cNvPr id="2" name="TextBox 1">
                <a:extLst>
                  <a:ext uri="{FF2B5EF4-FFF2-40B4-BE49-F238E27FC236}">
                    <a16:creationId xmlns:a16="http://schemas.microsoft.com/office/drawing/2014/main" id="{FF208998-FB39-8538-B633-AFE5C29567B6}"/>
                  </a:ext>
                </a:extLst>
              </p:cNvPr>
              <p:cNvSpPr txBox="1">
                <a:spLocks noRot="1" noChangeAspect="1" noMove="1" noResize="1" noEditPoints="1" noAdjustHandles="1" noChangeArrowheads="1" noChangeShapeType="1" noTextEdit="1"/>
              </p:cNvSpPr>
              <p:nvPr/>
            </p:nvSpPr>
            <p:spPr>
              <a:xfrm>
                <a:off x="7326552" y="900036"/>
                <a:ext cx="3454400" cy="369332"/>
              </a:xfrm>
              <a:prstGeom prst="rect">
                <a:avLst/>
              </a:prstGeom>
              <a:blipFill>
                <a:blip r:embed="rId5"/>
                <a:stretch>
                  <a:fillRect/>
                </a:stretch>
              </a:blipFill>
            </p:spPr>
            <p:txBody>
              <a:bodyPr/>
              <a:lstStyle/>
              <a:p>
                <a:r>
                  <a:rPr lang="en-DE">
                    <a:noFill/>
                  </a:rPr>
                  <a:t> </a:t>
                </a:r>
              </a:p>
            </p:txBody>
          </p:sp>
        </mc:Fallback>
      </mc:AlternateContent>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4F609E6B-4788-7451-1618-F0C380F9D90D}"/>
                  </a:ext>
                </a:extLst>
              </p:cNvPr>
              <p:cNvSpPr txBox="1"/>
              <p:nvPr/>
            </p:nvSpPr>
            <p:spPr>
              <a:xfrm>
                <a:off x="7284969" y="4011233"/>
                <a:ext cx="3454400" cy="37427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p>
                        <m:sSupPr>
                          <m:ctrlPr>
                            <a:rPr lang="en-DE" i="1" dirty="0" smtClean="0">
                              <a:latin typeface="Cambria Math" panose="02040503050406030204" pitchFamily="18" charset="0"/>
                            </a:rPr>
                          </m:ctrlPr>
                        </m:sSupPr>
                        <m:e>
                          <m:r>
                            <a:rPr lang="en-US" b="0" i="1" dirty="0" smtClean="0">
                              <a:latin typeface="Cambria Math" panose="02040503050406030204" pitchFamily="18" charset="0"/>
                            </a:rPr>
                            <m:t>𝑉</m:t>
                          </m:r>
                        </m:e>
                        <m:sup>
                          <m:r>
                            <a:rPr lang="en-US" b="0" i="1" dirty="0" smtClean="0">
                              <a:latin typeface="Cambria Math" panose="02040503050406030204" pitchFamily="18" charset="0"/>
                            </a:rPr>
                            <m:t>𝑝𝑎𝑒𝑙𝑙𝑎</m:t>
                          </m:r>
                        </m:sup>
                      </m:sSup>
                      <m:r>
                        <a:rPr lang="en-US" b="0" i="1" dirty="0" smtClean="0">
                          <a:latin typeface="Cambria Math" panose="02040503050406030204" pitchFamily="18" charset="0"/>
                        </a:rPr>
                        <m:t>=0.50</m:t>
                      </m:r>
                    </m:oMath>
                  </m:oMathPara>
                </a14:m>
                <a:endParaRPr lang="en-DE" dirty="0"/>
              </a:p>
            </p:txBody>
          </p:sp>
        </mc:Choice>
        <mc:Fallback xmlns="">
          <p:sp>
            <p:nvSpPr>
              <p:cNvPr id="8" name="TextBox 7">
                <a:extLst>
                  <a:ext uri="{FF2B5EF4-FFF2-40B4-BE49-F238E27FC236}">
                    <a16:creationId xmlns:a16="http://schemas.microsoft.com/office/drawing/2014/main" id="{4F609E6B-4788-7451-1618-F0C380F9D90D}"/>
                  </a:ext>
                </a:extLst>
              </p:cNvPr>
              <p:cNvSpPr txBox="1">
                <a:spLocks noRot="1" noChangeAspect="1" noMove="1" noResize="1" noEditPoints="1" noAdjustHandles="1" noChangeArrowheads="1" noChangeShapeType="1" noTextEdit="1"/>
              </p:cNvSpPr>
              <p:nvPr/>
            </p:nvSpPr>
            <p:spPr>
              <a:xfrm>
                <a:off x="7284969" y="4011233"/>
                <a:ext cx="3454400" cy="374270"/>
              </a:xfrm>
              <a:prstGeom prst="rect">
                <a:avLst/>
              </a:prstGeom>
              <a:blipFill>
                <a:blip r:embed="rId6"/>
                <a:stretch>
                  <a:fillRect/>
                </a:stretch>
              </a:blipFill>
            </p:spPr>
            <p:txBody>
              <a:bodyPr/>
              <a:lstStyle/>
              <a:p>
                <a:r>
                  <a:rPr lang="en-DE">
                    <a:noFill/>
                  </a:rPr>
                  <a:t> </a:t>
                </a:r>
              </a:p>
            </p:txBody>
          </p:sp>
        </mc:Fallback>
      </mc:AlternateContent>
      <p:sp>
        <p:nvSpPr>
          <p:cNvPr id="11" name="Oval Callout 10">
            <a:extLst>
              <a:ext uri="{FF2B5EF4-FFF2-40B4-BE49-F238E27FC236}">
                <a16:creationId xmlns:a16="http://schemas.microsoft.com/office/drawing/2014/main" id="{CFEA93AD-8A87-2E94-822E-20FA88B841BB}"/>
              </a:ext>
            </a:extLst>
          </p:cNvPr>
          <p:cNvSpPr/>
          <p:nvPr/>
        </p:nvSpPr>
        <p:spPr>
          <a:xfrm>
            <a:off x="3512456" y="4580851"/>
            <a:ext cx="3814095" cy="1117600"/>
          </a:xfrm>
          <a:prstGeom prst="wedgeEllipseCallout">
            <a:avLst/>
          </a:prstGeom>
          <a:noFill/>
          <a:ln w="412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latin typeface="Comic Sans MS" panose="030F0902030302020204" pitchFamily="66" charset="0"/>
              </a:rPr>
              <a:t>This job looks like a job for </a:t>
            </a:r>
            <a:r>
              <a:rPr lang="en-DE" b="1" dirty="0">
                <a:solidFill>
                  <a:schemeClr val="tx1"/>
                </a:solidFill>
                <a:latin typeface="Comic Sans MS" panose="030F0902030302020204" pitchFamily="66" charset="0"/>
              </a:rPr>
              <a:t>reinforcement learning!</a:t>
            </a:r>
            <a:endParaRPr lang="en-DE" dirty="0">
              <a:solidFill>
                <a:schemeClr val="tx1"/>
              </a:solidFill>
              <a:latin typeface="Comic Sans MS" panose="030F0902030302020204" pitchFamily="66" charset="0"/>
            </a:endParaRPr>
          </a:p>
        </p:txBody>
      </p:sp>
      <p:pic>
        <p:nvPicPr>
          <p:cNvPr id="15" name="Picture 14" descr="A picture containing text, queen, colorful&#10;&#10;Description automatically generated">
            <a:extLst>
              <a:ext uri="{FF2B5EF4-FFF2-40B4-BE49-F238E27FC236}">
                <a16:creationId xmlns:a16="http://schemas.microsoft.com/office/drawing/2014/main" id="{2619FD83-21E4-01A4-3129-ED186C4E1892}"/>
              </a:ext>
            </a:extLst>
          </p:cNvPr>
          <p:cNvPicPr>
            <a:picLocks noChangeAspect="1"/>
          </p:cNvPicPr>
          <p:nvPr/>
        </p:nvPicPr>
        <p:blipFill rotWithShape="1">
          <a:blip r:embed="rId7"/>
          <a:srcRect l="59524" t="54392" r="19841" b="31186"/>
          <a:stretch/>
        </p:blipFill>
        <p:spPr>
          <a:xfrm>
            <a:off x="3163430" y="5825737"/>
            <a:ext cx="1415144" cy="989035"/>
          </a:xfrm>
          <a:prstGeom prst="rect">
            <a:avLst/>
          </a:prstGeom>
        </p:spPr>
      </p:pic>
      <p:sp>
        <p:nvSpPr>
          <p:cNvPr id="17" name="TextBox 16">
            <a:extLst>
              <a:ext uri="{FF2B5EF4-FFF2-40B4-BE49-F238E27FC236}">
                <a16:creationId xmlns:a16="http://schemas.microsoft.com/office/drawing/2014/main" id="{E9FAE80E-EBE7-1D5C-C48C-DEF3EDE67258}"/>
              </a:ext>
            </a:extLst>
          </p:cNvPr>
          <p:cNvSpPr txBox="1"/>
          <p:nvPr/>
        </p:nvSpPr>
        <p:spPr>
          <a:xfrm>
            <a:off x="4578574" y="6066971"/>
            <a:ext cx="2344740" cy="461665"/>
          </a:xfrm>
          <a:prstGeom prst="rect">
            <a:avLst/>
          </a:prstGeom>
          <a:noFill/>
        </p:spPr>
        <p:txBody>
          <a:bodyPr wrap="square" rtlCol="0">
            <a:spAutoFit/>
          </a:bodyPr>
          <a:lstStyle/>
          <a:p>
            <a:r>
              <a:rPr lang="en-DE" sz="2400" dirty="0"/>
              <a:t>= Q+⍺𝛿</a:t>
            </a:r>
          </a:p>
        </p:txBody>
      </p:sp>
    </p:spTree>
    <p:extLst>
      <p:ext uri="{BB962C8B-B14F-4D97-AF65-F5344CB8AC3E}">
        <p14:creationId xmlns:p14="http://schemas.microsoft.com/office/powerpoint/2010/main" val="6956266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
                                            <p:txEl>
                                              <p:pRg st="7" end="7"/>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10" end="10"/>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What is Reinforcement Learning?</a:t>
            </a:r>
          </a:p>
        </p:txBody>
      </p:sp>
      <p:sp>
        <p:nvSpPr>
          <p:cNvPr id="9" name="Oval 8">
            <a:extLst>
              <a:ext uri="{FF2B5EF4-FFF2-40B4-BE49-F238E27FC236}">
                <a16:creationId xmlns:a16="http://schemas.microsoft.com/office/drawing/2014/main" id="{51827198-3BEA-2DA4-B4D0-56B33C869C24}"/>
              </a:ext>
            </a:extLst>
          </p:cNvPr>
          <p:cNvSpPr/>
          <p:nvPr/>
        </p:nvSpPr>
        <p:spPr>
          <a:xfrm>
            <a:off x="7229402" y="948261"/>
            <a:ext cx="3691467" cy="2765778"/>
          </a:xfrm>
          <a:prstGeom prst="ellipse">
            <a:avLst/>
          </a:prstGeom>
          <a:solidFill>
            <a:srgbClr val="C00000">
              <a:alpha val="53000"/>
            </a:srgbClr>
          </a:solidFill>
          <a:ln w="34925">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b="1" dirty="0">
                <a:solidFill>
                  <a:schemeClr val="tx1"/>
                </a:solidFill>
              </a:rPr>
              <a:t>Psychology</a:t>
            </a:r>
          </a:p>
          <a:p>
            <a:pPr algn="ctr"/>
            <a:r>
              <a:rPr lang="en-DE" dirty="0">
                <a:solidFill>
                  <a:schemeClr val="tx1"/>
                </a:solidFill>
              </a:rPr>
              <a:t>Incremental learning, pavlovian-learning, trial-and-error learning; action selection based on evaluative feedback</a:t>
            </a:r>
          </a:p>
        </p:txBody>
      </p:sp>
      <p:sp>
        <p:nvSpPr>
          <p:cNvPr id="16" name="Oval 15">
            <a:extLst>
              <a:ext uri="{FF2B5EF4-FFF2-40B4-BE49-F238E27FC236}">
                <a16:creationId xmlns:a16="http://schemas.microsoft.com/office/drawing/2014/main" id="{3AB5765F-2060-F436-CF59-526C1697B933}"/>
              </a:ext>
            </a:extLst>
          </p:cNvPr>
          <p:cNvSpPr/>
          <p:nvPr/>
        </p:nvSpPr>
        <p:spPr>
          <a:xfrm>
            <a:off x="1271132" y="948261"/>
            <a:ext cx="3691467" cy="2765778"/>
          </a:xfrm>
          <a:prstGeom prst="ellipse">
            <a:avLst/>
          </a:prstGeom>
          <a:solidFill>
            <a:schemeClr val="accent6">
              <a:lumMod val="75000"/>
              <a:alpha val="53000"/>
            </a:schemeClr>
          </a:solidFill>
          <a:ln w="34925">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b="1" dirty="0">
                <a:solidFill>
                  <a:schemeClr val="tx1"/>
                </a:solidFill>
              </a:rPr>
              <a:t>Engineering</a:t>
            </a:r>
          </a:p>
          <a:p>
            <a:pPr algn="ctr"/>
            <a:r>
              <a:rPr lang="en-DE" dirty="0">
                <a:solidFill>
                  <a:schemeClr val="tx1"/>
                </a:solidFill>
              </a:rPr>
              <a:t>A machine learning technique that is different from both supervised and unsupervised learning</a:t>
            </a:r>
          </a:p>
        </p:txBody>
      </p:sp>
      <p:sp>
        <p:nvSpPr>
          <p:cNvPr id="18" name="Oval 17">
            <a:extLst>
              <a:ext uri="{FF2B5EF4-FFF2-40B4-BE49-F238E27FC236}">
                <a16:creationId xmlns:a16="http://schemas.microsoft.com/office/drawing/2014/main" id="{3256F740-C958-BC2D-6F9D-7360B3E68A38}"/>
              </a:ext>
            </a:extLst>
          </p:cNvPr>
          <p:cNvSpPr/>
          <p:nvPr/>
        </p:nvSpPr>
        <p:spPr>
          <a:xfrm>
            <a:off x="4241632" y="3954414"/>
            <a:ext cx="3691468" cy="2744030"/>
          </a:xfrm>
          <a:prstGeom prst="ellipse">
            <a:avLst/>
          </a:prstGeom>
          <a:solidFill>
            <a:schemeClr val="accent1">
              <a:lumMod val="75000"/>
              <a:alpha val="53000"/>
            </a:schemeClr>
          </a:solidFill>
          <a:ln w="34925">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b="1" dirty="0">
                <a:solidFill>
                  <a:schemeClr val="tx1"/>
                </a:solidFill>
              </a:rPr>
              <a:t>Neuroscience</a:t>
            </a:r>
          </a:p>
          <a:p>
            <a:pPr algn="ctr"/>
            <a:r>
              <a:rPr lang="en-DE" dirty="0">
                <a:solidFill>
                  <a:schemeClr val="tx1"/>
                </a:solidFill>
              </a:rPr>
              <a:t>A formula to derive prediction errors and link it to the activation of single neurons and brain areas (e.g., VTA, striatum)</a:t>
            </a:r>
          </a:p>
        </p:txBody>
      </p:sp>
    </p:spTree>
    <p:extLst>
      <p:ext uri="{BB962C8B-B14F-4D97-AF65-F5344CB8AC3E}">
        <p14:creationId xmlns:p14="http://schemas.microsoft.com/office/powerpoint/2010/main" val="42168117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Types of Machine Learning</a:t>
            </a:r>
          </a:p>
        </p:txBody>
      </p:sp>
      <p:pic>
        <p:nvPicPr>
          <p:cNvPr id="3" name="Picture 2" descr="Diagram&#10;&#10;Description automatically generated">
            <a:extLst>
              <a:ext uri="{FF2B5EF4-FFF2-40B4-BE49-F238E27FC236}">
                <a16:creationId xmlns:a16="http://schemas.microsoft.com/office/drawing/2014/main" id="{B0DE19C3-5D74-F85C-C40E-2C8A144C33C2}"/>
              </a:ext>
            </a:extLst>
          </p:cNvPr>
          <p:cNvPicPr>
            <a:picLocks noChangeAspect="1"/>
          </p:cNvPicPr>
          <p:nvPr/>
        </p:nvPicPr>
        <p:blipFill>
          <a:blip r:embed="rId3"/>
          <a:stretch>
            <a:fillRect/>
          </a:stretch>
        </p:blipFill>
        <p:spPr>
          <a:xfrm>
            <a:off x="1382734" y="838200"/>
            <a:ext cx="9652000" cy="6019800"/>
          </a:xfrm>
          <a:prstGeom prst="rect">
            <a:avLst/>
          </a:prstGeom>
        </p:spPr>
      </p:pic>
    </p:spTree>
    <p:extLst>
      <p:ext uri="{BB962C8B-B14F-4D97-AF65-F5344CB8AC3E}">
        <p14:creationId xmlns:p14="http://schemas.microsoft.com/office/powerpoint/2010/main" val="12181219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Types of Machine Learning</a:t>
            </a:r>
          </a:p>
        </p:txBody>
      </p:sp>
      <p:sp>
        <p:nvSpPr>
          <p:cNvPr id="8" name="TextBox 7">
            <a:extLst>
              <a:ext uri="{FF2B5EF4-FFF2-40B4-BE49-F238E27FC236}">
                <a16:creationId xmlns:a16="http://schemas.microsoft.com/office/drawing/2014/main" id="{5300F2D2-5157-117C-AA43-4780C19B9F1F}"/>
              </a:ext>
            </a:extLst>
          </p:cNvPr>
          <p:cNvSpPr txBox="1"/>
          <p:nvPr/>
        </p:nvSpPr>
        <p:spPr>
          <a:xfrm>
            <a:off x="2085585" y="997330"/>
            <a:ext cx="6200382" cy="369332"/>
          </a:xfrm>
          <a:prstGeom prst="rect">
            <a:avLst/>
          </a:prstGeom>
          <a:noFill/>
        </p:spPr>
        <p:txBody>
          <a:bodyPr wrap="square">
            <a:spAutoFit/>
          </a:bodyPr>
          <a:lstStyle/>
          <a:p>
            <a:r>
              <a:rPr lang="en-DE" b="1" dirty="0"/>
              <a:t>Supervised Learning</a:t>
            </a:r>
          </a:p>
        </p:txBody>
      </p:sp>
      <p:sp>
        <p:nvSpPr>
          <p:cNvPr id="9" name="TextBox 8">
            <a:extLst>
              <a:ext uri="{FF2B5EF4-FFF2-40B4-BE49-F238E27FC236}">
                <a16:creationId xmlns:a16="http://schemas.microsoft.com/office/drawing/2014/main" id="{EED025BE-4791-894A-CF6B-34F92FEABD2F}"/>
              </a:ext>
            </a:extLst>
          </p:cNvPr>
          <p:cNvSpPr txBox="1"/>
          <p:nvPr/>
        </p:nvSpPr>
        <p:spPr>
          <a:xfrm>
            <a:off x="671188" y="3876094"/>
            <a:ext cx="4987443" cy="1200329"/>
          </a:xfrm>
          <a:prstGeom prst="rect">
            <a:avLst/>
          </a:prstGeom>
          <a:noFill/>
        </p:spPr>
        <p:txBody>
          <a:bodyPr wrap="square">
            <a:spAutoFit/>
          </a:bodyPr>
          <a:lstStyle/>
          <a:p>
            <a:r>
              <a:rPr lang="en-DE" b="1" dirty="0"/>
              <a:t>Image classification</a:t>
            </a:r>
          </a:p>
          <a:p>
            <a:pPr marL="285750" indent="-285750">
              <a:buFont typeface="Arial" panose="020B0604020202020204" pitchFamily="34" charset="0"/>
              <a:buChar char="•"/>
            </a:pPr>
            <a:r>
              <a:rPr lang="en-DE" dirty="0"/>
              <a:t>After being trained with a  great amount of data, </a:t>
            </a:r>
          </a:p>
          <a:p>
            <a:r>
              <a:rPr lang="en-DE" dirty="0"/>
              <a:t>a function learn to map </a:t>
            </a:r>
            <a:r>
              <a:rPr lang="en-GB" dirty="0"/>
              <a:t>a</a:t>
            </a:r>
            <a:r>
              <a:rPr lang="en-DE" dirty="0"/>
              <a:t>n input (image) </a:t>
            </a:r>
          </a:p>
          <a:p>
            <a:r>
              <a:rPr lang="en-DE" dirty="0"/>
              <a:t>to an output (class)</a:t>
            </a:r>
          </a:p>
        </p:txBody>
      </p:sp>
      <p:sp>
        <p:nvSpPr>
          <p:cNvPr id="10" name="TextBox 9">
            <a:extLst>
              <a:ext uri="{FF2B5EF4-FFF2-40B4-BE49-F238E27FC236}">
                <a16:creationId xmlns:a16="http://schemas.microsoft.com/office/drawing/2014/main" id="{9710D001-65EC-F0F2-99AD-BB896A3784F3}"/>
              </a:ext>
            </a:extLst>
          </p:cNvPr>
          <p:cNvSpPr txBox="1"/>
          <p:nvPr/>
        </p:nvSpPr>
        <p:spPr>
          <a:xfrm>
            <a:off x="8187848" y="1030617"/>
            <a:ext cx="6200382" cy="369332"/>
          </a:xfrm>
          <a:prstGeom prst="rect">
            <a:avLst/>
          </a:prstGeom>
          <a:noFill/>
        </p:spPr>
        <p:txBody>
          <a:bodyPr wrap="square">
            <a:spAutoFit/>
          </a:bodyPr>
          <a:lstStyle/>
          <a:p>
            <a:r>
              <a:rPr lang="en-DE" b="1" dirty="0"/>
              <a:t>Reinforcement Learning </a:t>
            </a:r>
          </a:p>
        </p:txBody>
      </p:sp>
      <p:pic>
        <p:nvPicPr>
          <p:cNvPr id="13" name="Picture 12" descr="A bowl of spaghetti&#10;&#10;Description automatically generated with medium confidence">
            <a:extLst>
              <a:ext uri="{FF2B5EF4-FFF2-40B4-BE49-F238E27FC236}">
                <a16:creationId xmlns:a16="http://schemas.microsoft.com/office/drawing/2014/main" id="{722E3C43-AF8B-30F5-7F0F-1C0D1B017085}"/>
              </a:ext>
            </a:extLst>
          </p:cNvPr>
          <p:cNvPicPr>
            <a:picLocks noChangeAspect="1"/>
          </p:cNvPicPr>
          <p:nvPr/>
        </p:nvPicPr>
        <p:blipFill>
          <a:blip r:embed="rId3"/>
          <a:stretch>
            <a:fillRect/>
          </a:stretch>
        </p:blipFill>
        <p:spPr>
          <a:xfrm>
            <a:off x="671188" y="1532982"/>
            <a:ext cx="2270434" cy="1472581"/>
          </a:xfrm>
          <a:prstGeom prst="rect">
            <a:avLst/>
          </a:prstGeom>
        </p:spPr>
      </p:pic>
      <p:cxnSp>
        <p:nvCxnSpPr>
          <p:cNvPr id="15" name="Straight Arrow Connector 14">
            <a:extLst>
              <a:ext uri="{FF2B5EF4-FFF2-40B4-BE49-F238E27FC236}">
                <a16:creationId xmlns:a16="http://schemas.microsoft.com/office/drawing/2014/main" id="{DC62421D-F716-D2CC-2099-EB1A23B18A9A}"/>
              </a:ext>
            </a:extLst>
          </p:cNvPr>
          <p:cNvCxnSpPr>
            <a:stCxn id="13" idx="3"/>
          </p:cNvCxnSpPr>
          <p:nvPr/>
        </p:nvCxnSpPr>
        <p:spPr>
          <a:xfrm flipV="1">
            <a:off x="2941622" y="2269272"/>
            <a:ext cx="1254597" cy="1"/>
          </a:xfrm>
          <a:prstGeom prst="straightConnector1">
            <a:avLst/>
          </a:prstGeom>
          <a:ln>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5D5183A3-F4C2-6E40-3375-6816AD073E0B}"/>
              </a:ext>
            </a:extLst>
          </p:cNvPr>
          <p:cNvSpPr txBox="1"/>
          <p:nvPr/>
        </p:nvSpPr>
        <p:spPr>
          <a:xfrm>
            <a:off x="4393502" y="2012410"/>
            <a:ext cx="1265129" cy="369332"/>
          </a:xfrm>
          <a:prstGeom prst="rect">
            <a:avLst/>
          </a:prstGeom>
          <a:noFill/>
        </p:spPr>
        <p:txBody>
          <a:bodyPr wrap="square" rtlCol="0">
            <a:spAutoFit/>
          </a:bodyPr>
          <a:lstStyle/>
          <a:p>
            <a:r>
              <a:rPr lang="en-DE" dirty="0"/>
              <a:t>Pasta</a:t>
            </a:r>
          </a:p>
        </p:txBody>
      </p:sp>
      <p:pic>
        <p:nvPicPr>
          <p:cNvPr id="21" name="Picture 20" descr="Timeline&#10;&#10;Description automatically generated">
            <a:extLst>
              <a:ext uri="{FF2B5EF4-FFF2-40B4-BE49-F238E27FC236}">
                <a16:creationId xmlns:a16="http://schemas.microsoft.com/office/drawing/2014/main" id="{CA473CBD-78A9-64F7-403F-6F708A672A08}"/>
              </a:ext>
            </a:extLst>
          </p:cNvPr>
          <p:cNvPicPr>
            <a:picLocks noChangeAspect="1"/>
          </p:cNvPicPr>
          <p:nvPr/>
        </p:nvPicPr>
        <p:blipFill>
          <a:blip r:embed="rId4"/>
          <a:stretch>
            <a:fillRect/>
          </a:stretch>
        </p:blipFill>
        <p:spPr>
          <a:xfrm>
            <a:off x="6096000" y="1404139"/>
            <a:ext cx="5756405" cy="2231827"/>
          </a:xfrm>
          <a:prstGeom prst="rect">
            <a:avLst/>
          </a:prstGeom>
        </p:spPr>
      </p:pic>
      <p:sp>
        <p:nvSpPr>
          <p:cNvPr id="22" name="TextBox 21">
            <a:extLst>
              <a:ext uri="{FF2B5EF4-FFF2-40B4-BE49-F238E27FC236}">
                <a16:creationId xmlns:a16="http://schemas.microsoft.com/office/drawing/2014/main" id="{E32E37DF-BFDC-F461-C733-5809CDCFD562}"/>
              </a:ext>
            </a:extLst>
          </p:cNvPr>
          <p:cNvSpPr txBox="1"/>
          <p:nvPr/>
        </p:nvSpPr>
        <p:spPr>
          <a:xfrm>
            <a:off x="8530131" y="1899940"/>
            <a:ext cx="1440493" cy="369332"/>
          </a:xfrm>
          <a:prstGeom prst="rect">
            <a:avLst/>
          </a:prstGeom>
          <a:noFill/>
        </p:spPr>
        <p:txBody>
          <a:bodyPr wrap="square" rtlCol="0">
            <a:spAutoFit/>
          </a:bodyPr>
          <a:lstStyle/>
          <a:p>
            <a:pPr algn="ctr"/>
            <a:r>
              <a:rPr lang="en-DE" dirty="0"/>
              <a:t>REWARDS</a:t>
            </a:r>
          </a:p>
        </p:txBody>
      </p:sp>
      <p:sp>
        <p:nvSpPr>
          <p:cNvPr id="23" name="TextBox 22">
            <a:extLst>
              <a:ext uri="{FF2B5EF4-FFF2-40B4-BE49-F238E27FC236}">
                <a16:creationId xmlns:a16="http://schemas.microsoft.com/office/drawing/2014/main" id="{13A4A4D9-E2D0-8840-E9CC-15670385C38A}"/>
              </a:ext>
            </a:extLst>
          </p:cNvPr>
          <p:cNvSpPr txBox="1"/>
          <p:nvPr/>
        </p:nvSpPr>
        <p:spPr>
          <a:xfrm>
            <a:off x="6300596" y="3818750"/>
            <a:ext cx="4258845" cy="2862322"/>
          </a:xfrm>
          <a:prstGeom prst="rect">
            <a:avLst/>
          </a:prstGeom>
          <a:noFill/>
        </p:spPr>
        <p:txBody>
          <a:bodyPr wrap="square">
            <a:spAutoFit/>
          </a:bodyPr>
          <a:lstStyle/>
          <a:p>
            <a:pPr marL="285750" indent="-285750">
              <a:buFont typeface="Arial" panose="020B0604020202020204" pitchFamily="34" charset="0"/>
              <a:buChar char="•"/>
            </a:pPr>
            <a:r>
              <a:rPr lang="en-US" dirty="0"/>
              <a:t>Learning from experience to pursue goals (maximizing the rewards)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Interact with the environment</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Breakthrough in artificial intelligence: Playing Atari games</a:t>
            </a:r>
          </a:p>
          <a:p>
            <a:r>
              <a:rPr lang="en-US" dirty="0"/>
              <a:t>    (</a:t>
            </a:r>
            <a:r>
              <a:rPr lang="en-GB" i="1" dirty="0" err="1"/>
              <a:t>Mnih</a:t>
            </a:r>
            <a:r>
              <a:rPr lang="en-GB" i="1" dirty="0"/>
              <a:t> et al (2015) Nature) </a:t>
            </a:r>
          </a:p>
          <a:p>
            <a:endParaRPr lang="en-GB" i="1" dirty="0"/>
          </a:p>
          <a:p>
            <a:r>
              <a:rPr lang="en-US" dirty="0"/>
              <a:t>       and  self-driving cars</a:t>
            </a:r>
            <a:endParaRPr lang="en-DE" dirty="0"/>
          </a:p>
        </p:txBody>
      </p:sp>
      <p:pic>
        <p:nvPicPr>
          <p:cNvPr id="1032" name="Picture 8" descr="Space Invaders - Wikipedia">
            <a:extLst>
              <a:ext uri="{FF2B5EF4-FFF2-40B4-BE49-F238E27FC236}">
                <a16:creationId xmlns:a16="http://schemas.microsoft.com/office/drawing/2014/main" id="{EEED2498-A19A-3615-48E6-685AF5000CC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559441" y="3818750"/>
            <a:ext cx="1320079" cy="1508662"/>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24" descr="The inside of a car&#10;&#10;Description automatically generated with medium confidence">
            <a:extLst>
              <a:ext uri="{FF2B5EF4-FFF2-40B4-BE49-F238E27FC236}">
                <a16:creationId xmlns:a16="http://schemas.microsoft.com/office/drawing/2014/main" id="{18FF5DEC-B418-D2AD-249C-2D681FDBDF8A}"/>
              </a:ext>
            </a:extLst>
          </p:cNvPr>
          <p:cNvPicPr>
            <a:picLocks noChangeAspect="1"/>
          </p:cNvPicPr>
          <p:nvPr/>
        </p:nvPicPr>
        <p:blipFill>
          <a:blip r:embed="rId6"/>
          <a:stretch>
            <a:fillRect/>
          </a:stretch>
        </p:blipFill>
        <p:spPr>
          <a:xfrm>
            <a:off x="9413086" y="5607721"/>
            <a:ext cx="2725200" cy="1151362"/>
          </a:xfrm>
          <a:prstGeom prst="rect">
            <a:avLst/>
          </a:prstGeom>
        </p:spPr>
      </p:pic>
    </p:spTree>
    <p:extLst>
      <p:ext uri="{BB962C8B-B14F-4D97-AF65-F5344CB8AC3E}">
        <p14:creationId xmlns:p14="http://schemas.microsoft.com/office/powerpoint/2010/main" val="406497524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2346</TotalTime>
  <Words>1495</Words>
  <Application>Microsoft Macintosh PowerPoint</Application>
  <PresentationFormat>Widescreen</PresentationFormat>
  <Paragraphs>279</Paragraphs>
  <Slides>31</Slides>
  <Notes>31</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31</vt:i4>
      </vt:variant>
    </vt:vector>
  </HeadingPairs>
  <TitlesOfParts>
    <vt:vector size="38" baseType="lpstr">
      <vt:lpstr>Arial</vt:lpstr>
      <vt:lpstr>Calibri</vt:lpstr>
      <vt:lpstr>Calibri Light</vt:lpstr>
      <vt:lpstr>Cambria Math</vt:lpstr>
      <vt:lpstr>Comic Sans MS</vt:lpstr>
      <vt:lpstr>Office Theme</vt:lpstr>
      <vt:lpstr>Document</vt:lpstr>
      <vt:lpstr>Francesco Pupillo, Goethe University Frankfurt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Francesco Pupillo, Goethe University Frankfurt</dc:title>
  <dc:creator>by3yk9cpqq@goetheuniversitaet.onmicrosoft.com</dc:creator>
  <cp:lastModifiedBy>by3yk9cpqq@goetheuniversitaet.onmicrosoft.com</cp:lastModifiedBy>
  <cp:revision>6</cp:revision>
  <dcterms:created xsi:type="dcterms:W3CDTF">2022-05-20T08:24:34Z</dcterms:created>
  <dcterms:modified xsi:type="dcterms:W3CDTF">2022-05-22T17:13:35Z</dcterms:modified>
</cp:coreProperties>
</file>

<file path=docProps/thumbnail.jpeg>
</file>